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1" r:id="rId1"/>
  </p:sldMasterIdLst>
  <p:notesMasterIdLst>
    <p:notesMasterId r:id="rId31"/>
  </p:notesMasterIdLst>
  <p:sldIdLst>
    <p:sldId id="256" r:id="rId2"/>
    <p:sldId id="288" r:id="rId3"/>
    <p:sldId id="289" r:id="rId4"/>
    <p:sldId id="257" r:id="rId5"/>
    <p:sldId id="290" r:id="rId6"/>
    <p:sldId id="292" r:id="rId7"/>
    <p:sldId id="291" r:id="rId8"/>
    <p:sldId id="293" r:id="rId9"/>
    <p:sldId id="294" r:id="rId10"/>
    <p:sldId id="261" r:id="rId11"/>
    <p:sldId id="295" r:id="rId12"/>
    <p:sldId id="296" r:id="rId13"/>
    <p:sldId id="274" r:id="rId14"/>
    <p:sldId id="273" r:id="rId15"/>
    <p:sldId id="268" r:id="rId16"/>
    <p:sldId id="269" r:id="rId17"/>
    <p:sldId id="279" r:id="rId18"/>
    <p:sldId id="264" r:id="rId19"/>
    <p:sldId id="265" r:id="rId20"/>
    <p:sldId id="280" r:id="rId21"/>
    <p:sldId id="266" r:id="rId22"/>
    <p:sldId id="267" r:id="rId23"/>
    <p:sldId id="286" r:id="rId24"/>
    <p:sldId id="272" r:id="rId25"/>
    <p:sldId id="281" r:id="rId26"/>
    <p:sldId id="282" r:id="rId27"/>
    <p:sldId id="270" r:id="rId28"/>
    <p:sldId id="287" r:id="rId29"/>
    <p:sldId id="28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8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937" autoAdjust="0"/>
  </p:normalViewPr>
  <p:slideViewPr>
    <p:cSldViewPr snapToGrid="0">
      <p:cViewPr>
        <p:scale>
          <a:sx n="42" d="100"/>
          <a:sy n="42" d="100"/>
        </p:scale>
        <p:origin x="1532" y="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A763A-B8A2-4085-9389-8A9D82A387CC}"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FF9A2-F4A9-4308-B2B9-4A1DCD6511C3}" type="slidenum">
              <a:rPr lang="en-US" smtClean="0"/>
              <a:t>‹#›</a:t>
            </a:fld>
            <a:endParaRPr lang="en-US"/>
          </a:p>
        </p:txBody>
      </p:sp>
    </p:spTree>
    <p:extLst>
      <p:ext uri="{BB962C8B-B14F-4D97-AF65-F5344CB8AC3E}">
        <p14:creationId xmlns:p14="http://schemas.microsoft.com/office/powerpoint/2010/main" val="382570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britannica.com/topic/BP-PLC"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merriam-webster.com/dictionary/Forensic"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Heat Transfer</a:t>
            </a:r>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2</a:t>
            </a:fld>
            <a:endParaRPr lang="en-US"/>
          </a:p>
        </p:txBody>
      </p:sp>
    </p:spTree>
    <p:extLst>
      <p:ext uri="{BB962C8B-B14F-4D97-AF65-F5344CB8AC3E}">
        <p14:creationId xmlns:p14="http://schemas.microsoft.com/office/powerpoint/2010/main" val="3325075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A and B response in the brain;</a:t>
            </a:r>
            <a:r>
              <a:rPr lang="en-US" baseline="0" dirty="0" smtClean="0"/>
              <a:t> increasing the drug temporarily increases wakefulness, but your brain adjusts, produces more adenosine. You might eventually hi a “wall”. It also means that in the future, you might need caffeine just to fell normal. </a:t>
            </a:r>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21</a:t>
            </a:fld>
            <a:endParaRPr lang="en-US"/>
          </a:p>
        </p:txBody>
      </p:sp>
    </p:spTree>
    <p:extLst>
      <p:ext uri="{BB962C8B-B14F-4D97-AF65-F5344CB8AC3E}">
        <p14:creationId xmlns:p14="http://schemas.microsoft.com/office/powerpoint/2010/main" val="1228164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Cocaine</a:t>
            </a:r>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22</a:t>
            </a:fld>
            <a:endParaRPr lang="en-US"/>
          </a:p>
        </p:txBody>
      </p:sp>
    </p:spTree>
    <p:extLst>
      <p:ext uri="{BB962C8B-B14F-4D97-AF65-F5344CB8AC3E}">
        <p14:creationId xmlns:p14="http://schemas.microsoft.com/office/powerpoint/2010/main" val="1683754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Global</a:t>
            </a:r>
            <a:r>
              <a:rPr lang="en-US" baseline="0" dirty="0" smtClean="0"/>
              <a:t> pandemic</a:t>
            </a:r>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24</a:t>
            </a:fld>
            <a:endParaRPr lang="en-US"/>
          </a:p>
        </p:txBody>
      </p:sp>
    </p:spTree>
    <p:extLst>
      <p:ext uri="{BB962C8B-B14F-4D97-AF65-F5344CB8AC3E}">
        <p14:creationId xmlns:p14="http://schemas.microsoft.com/office/powerpoint/2010/main" val="2317040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28</a:t>
            </a:fld>
            <a:endParaRPr lang="en-US"/>
          </a:p>
        </p:txBody>
      </p:sp>
    </p:spTree>
    <p:extLst>
      <p:ext uri="{BB962C8B-B14F-4D97-AF65-F5344CB8AC3E}">
        <p14:creationId xmlns:p14="http://schemas.microsoft.com/office/powerpoint/2010/main" val="3593063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29</a:t>
            </a:fld>
            <a:endParaRPr lang="en-US"/>
          </a:p>
        </p:txBody>
      </p:sp>
    </p:spTree>
    <p:extLst>
      <p:ext uri="{BB962C8B-B14F-4D97-AF65-F5344CB8AC3E}">
        <p14:creationId xmlns:p14="http://schemas.microsoft.com/office/powerpoint/2010/main" val="140450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3</a:t>
            </a:fld>
            <a:endParaRPr lang="en-US"/>
          </a:p>
        </p:txBody>
      </p:sp>
    </p:spTree>
    <p:extLst>
      <p:ext uri="{BB962C8B-B14F-4D97-AF65-F5344CB8AC3E}">
        <p14:creationId xmlns:p14="http://schemas.microsoft.com/office/powerpoint/2010/main" val="2711752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point</a:t>
            </a:r>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7</a:t>
            </a:fld>
            <a:endParaRPr lang="en-US"/>
          </a:p>
        </p:txBody>
      </p:sp>
    </p:spTree>
    <p:extLst>
      <p:ext uri="{BB962C8B-B14F-4D97-AF65-F5344CB8AC3E}">
        <p14:creationId xmlns:p14="http://schemas.microsoft.com/office/powerpoint/2010/main" val="1272334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Deviation of</a:t>
            </a:r>
            <a:r>
              <a:rPr lang="en-US" baseline="0" dirty="0" smtClean="0"/>
              <a:t> the temperature from a </a:t>
            </a:r>
            <a:r>
              <a:rPr lang="en-US" baseline="0" dirty="0" err="1" smtClean="0"/>
              <a:t>setpoint</a:t>
            </a:r>
            <a:r>
              <a:rPr lang="en-US" baseline="0" dirty="0" smtClean="0"/>
              <a:t> (Proportional Control)</a:t>
            </a:r>
          </a:p>
          <a:p>
            <a:r>
              <a:rPr lang="en-US" baseline="0" dirty="0" smtClean="0"/>
              <a:t>Integral of the temperature offset (Integral Control)</a:t>
            </a:r>
          </a:p>
          <a:p>
            <a:r>
              <a:rPr lang="en-US" baseline="0" dirty="0" smtClean="0"/>
              <a:t>Derivative of the temperature (Derivative Control)</a:t>
            </a:r>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9</a:t>
            </a:fld>
            <a:endParaRPr lang="en-US"/>
          </a:p>
        </p:txBody>
      </p:sp>
    </p:spTree>
    <p:extLst>
      <p:ext uri="{BB962C8B-B14F-4D97-AF65-F5344CB8AC3E}">
        <p14:creationId xmlns:p14="http://schemas.microsoft.com/office/powerpoint/2010/main" val="2381415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Feed</a:t>
            </a:r>
            <a:r>
              <a:rPr lang="en-US" baseline="0" dirty="0" smtClean="0"/>
              <a:t> Temperature (Step Change)</a:t>
            </a:r>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11</a:t>
            </a:fld>
            <a:endParaRPr lang="en-US"/>
          </a:p>
        </p:txBody>
      </p:sp>
    </p:spTree>
    <p:extLst>
      <p:ext uri="{BB962C8B-B14F-4D97-AF65-F5344CB8AC3E}">
        <p14:creationId xmlns:p14="http://schemas.microsoft.com/office/powerpoint/2010/main" val="127747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Partial</a:t>
            </a:r>
            <a:r>
              <a:rPr lang="en-US" baseline="0" dirty="0" smtClean="0"/>
              <a:t> Differential Equation – temperature and concentration are changing with time</a:t>
            </a:r>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12</a:t>
            </a:fld>
            <a:endParaRPr lang="en-US"/>
          </a:p>
        </p:txBody>
      </p:sp>
    </p:spTree>
    <p:extLst>
      <p:ext uri="{BB962C8B-B14F-4D97-AF65-F5344CB8AC3E}">
        <p14:creationId xmlns:p14="http://schemas.microsoft.com/office/powerpoint/2010/main" val="3978691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14</a:t>
            </a:fld>
            <a:endParaRPr lang="en-US"/>
          </a:p>
        </p:txBody>
      </p:sp>
    </p:spTree>
    <p:extLst>
      <p:ext uri="{BB962C8B-B14F-4D97-AF65-F5344CB8AC3E}">
        <p14:creationId xmlns:p14="http://schemas.microsoft.com/office/powerpoint/2010/main" val="653884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Philips Disaster in Pasadena, Texas 1989: </a:t>
            </a:r>
            <a:r>
              <a:rPr lang="en-US" sz="1200" b="0" i="0" kern="1200" dirty="0" smtClean="0">
                <a:solidFill>
                  <a:schemeClr val="tx1"/>
                </a:solidFill>
                <a:effectLst/>
                <a:latin typeface="+mn-lt"/>
                <a:ea typeface="+mn-ea"/>
                <a:cs typeface="+mn-cs"/>
              </a:rPr>
              <a:t>During routine maintenance, isolation valves were closed and compressed air hoses that actuated them physically disconnected as a safety measure. The air connections for opening and closing this valve were identical, and had been improperly reversed when last re-connected. As a result, the valve would have been open while the switch in the control room was in the "valve closed" position. After that, the valve was opened when it was expected to stay closed, and finally passed the reactor content into air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Bhopal India: Estimates of the death toll vary from as few as 3,800 to as many as 16,000, but government figures now refer to an estimate of 15,000 killed over the years. </a:t>
            </a:r>
            <a:r>
              <a:rPr lang="en-US" sz="1200" b="0" i="0" kern="1200" dirty="0" err="1" smtClean="0">
                <a:solidFill>
                  <a:schemeClr val="tx1"/>
                </a:solidFill>
                <a:effectLst/>
                <a:latin typeface="+mn-lt"/>
                <a:ea typeface="+mn-ea"/>
                <a:cs typeface="+mn-cs"/>
              </a:rPr>
              <a:t>nion</a:t>
            </a:r>
            <a:r>
              <a:rPr lang="en-US" sz="1200" b="0" i="0" kern="1200" dirty="0" smtClean="0">
                <a:solidFill>
                  <a:schemeClr val="tx1"/>
                </a:solidFill>
                <a:effectLst/>
                <a:latin typeface="+mn-lt"/>
                <a:ea typeface="+mn-ea"/>
                <a:cs typeface="+mn-cs"/>
              </a:rPr>
              <a:t> Carbide India's Bhopal facility housed three 68,000-litre liquid MIC storage tanks: E610, E611, and E619. Months before the tragedy, MIC production was in progress and was being filled in the tanks. No tank was allowed to be filled more than 50% of its capacity and the tank was pressurized with inert nitrogen gas. The pressurization allowed liquid MIC to be pumped out of each tank. However, one of the tanks (E610) lost the ability to contain nitrogen gas pressure, hence liquid MIC could not be pumped out of it. As per the rules, each of the tanks could not be filled with more than 30 </a:t>
            </a:r>
            <a:r>
              <a:rPr lang="en-US" sz="1200" b="0" i="0" kern="1200" dirty="0" err="1" smtClean="0">
                <a:solidFill>
                  <a:schemeClr val="tx1"/>
                </a:solidFill>
                <a:effectLst/>
                <a:latin typeface="+mn-lt"/>
                <a:ea typeface="+mn-ea"/>
                <a:cs typeface="+mn-cs"/>
              </a:rPr>
              <a:t>tonnes</a:t>
            </a:r>
            <a:r>
              <a:rPr lang="en-US" sz="1200" b="0" i="0" kern="1200" dirty="0" smtClean="0">
                <a:solidFill>
                  <a:schemeClr val="tx1"/>
                </a:solidFill>
                <a:effectLst/>
                <a:latin typeface="+mn-lt"/>
                <a:ea typeface="+mn-ea"/>
                <a:cs typeface="+mn-cs"/>
              </a:rPr>
              <a:t> of liquid MIC. But this tank had 42 </a:t>
            </a:r>
            <a:r>
              <a:rPr lang="en-US" sz="1200" b="0" i="0" kern="1200" dirty="0" err="1" smtClean="0">
                <a:solidFill>
                  <a:schemeClr val="tx1"/>
                </a:solidFill>
                <a:effectLst/>
                <a:latin typeface="+mn-lt"/>
                <a:ea typeface="+mn-ea"/>
                <a:cs typeface="+mn-cs"/>
              </a:rPr>
              <a:t>tonnes</a:t>
            </a:r>
            <a:r>
              <a:rPr lang="en-US" sz="1200" b="0" i="0" kern="1200" dirty="0" smtClean="0">
                <a:solidFill>
                  <a:schemeClr val="tx1"/>
                </a:solidFill>
                <a:effectLst/>
                <a:latin typeface="+mn-lt"/>
                <a:ea typeface="+mn-ea"/>
                <a:cs typeface="+mn-cs"/>
              </a:rPr>
              <a:t>. This failure forced UCIL to halt methyl isocyanate production in Bhopal and the plant was partly shut for maintenance. An attempt was made to make the defective tank functional again on December 1, however the attempt failed. By then, most of the plant's methyl isocyanate related safety systems were malfunctioning. According to reports, by December 2 eve, water had entered the malfunctioning tank, which resulted in runaway chemical reaction. The pressure in the tank increased five times by night. By midnight, the workers in the MIC area started feeling the effects of MIC gas. The decision to address the leak was to be made a couple of minutes later. However, by then the chemical reaction in the tank had reached a critical state. About 30 </a:t>
            </a:r>
            <a:r>
              <a:rPr lang="en-US" sz="1200" b="0" i="0" kern="1200" dirty="0" err="1" smtClean="0">
                <a:solidFill>
                  <a:schemeClr val="tx1"/>
                </a:solidFill>
                <a:effectLst/>
                <a:latin typeface="+mn-lt"/>
                <a:ea typeface="+mn-ea"/>
                <a:cs typeface="+mn-cs"/>
              </a:rPr>
              <a:t>tonnes</a:t>
            </a:r>
            <a:r>
              <a:rPr lang="en-US" sz="1200" b="0" i="0" kern="1200" dirty="0" smtClean="0">
                <a:solidFill>
                  <a:schemeClr val="tx1"/>
                </a:solidFill>
                <a:effectLst/>
                <a:latin typeface="+mn-lt"/>
                <a:ea typeface="+mn-ea"/>
                <a:cs typeface="+mn-cs"/>
              </a:rPr>
              <a:t> of MIC escaped from the tank into the atmosphere within an hour. Most Bhopal residents were made aware of the gas leak by exposure to the gas itself.</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Flixborough</a:t>
            </a:r>
            <a:r>
              <a:rPr lang="en-US" sz="1200" b="0" i="0" kern="1200" dirty="0" smtClean="0">
                <a:solidFill>
                  <a:schemeClr val="tx1"/>
                </a:solidFill>
                <a:effectLst/>
                <a:latin typeface="+mn-lt"/>
                <a:ea typeface="+mn-ea"/>
                <a:cs typeface="+mn-cs"/>
              </a:rPr>
              <a:t> UK: The disaster involved (and may well have been caused by) a hasty equipment modification. Although virtually all of the plant management personnel had chemical engineering qualifications, there was no on-site senior manager with mechanical engineering expertise. Mechanical engineering issues with the modification were overlooked by the managers who approved it, and the severity of potential consequences due to its failure were not taken into account.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Deepwater Horizon 2010: Although </a:t>
            </a:r>
            <a:r>
              <a:rPr lang="en-US" sz="1200" b="0" i="0" u="none" strike="noStrike" kern="1200" dirty="0" smtClean="0">
                <a:solidFill>
                  <a:schemeClr val="tx1"/>
                </a:solidFill>
                <a:effectLst/>
                <a:latin typeface="+mn-lt"/>
                <a:ea typeface="+mn-ea"/>
                <a:cs typeface="+mn-cs"/>
                <a:hlinkClick r:id="rId3"/>
              </a:rPr>
              <a:t>BP</a:t>
            </a:r>
            <a:r>
              <a:rPr lang="en-US" sz="1200" b="0" i="0" kern="1200" dirty="0" smtClean="0">
                <a:solidFill>
                  <a:schemeClr val="tx1"/>
                </a:solidFill>
                <a:effectLst/>
                <a:latin typeface="+mn-lt"/>
                <a:ea typeface="+mn-ea"/>
                <a:cs typeface="+mn-cs"/>
              </a:rPr>
              <a:t> attempted to activate the rig’s blowout preventer (BOP), a fail-safe mechanism designed to close the channel through which oil was drawn, the device malfunctioned. </a:t>
            </a:r>
            <a:r>
              <a:rPr lang="en-US" sz="1200" b="0" i="0" u="none" strike="noStrike" kern="1200" dirty="0" smtClean="0">
                <a:solidFill>
                  <a:schemeClr val="tx1"/>
                </a:solidFill>
                <a:effectLst/>
                <a:latin typeface="+mn-lt"/>
                <a:ea typeface="+mn-ea"/>
                <a:cs typeface="+mn-cs"/>
                <a:hlinkClick r:id="rId4"/>
              </a:rPr>
              <a:t>Forensic</a:t>
            </a:r>
            <a:r>
              <a:rPr lang="en-US" sz="1200" b="0" i="0" kern="1200" dirty="0" smtClean="0">
                <a:solidFill>
                  <a:schemeClr val="tx1"/>
                </a:solidFill>
                <a:effectLst/>
                <a:latin typeface="+mn-lt"/>
                <a:ea typeface="+mn-ea"/>
                <a:cs typeface="+mn-cs"/>
              </a:rPr>
              <a:t> analysis of the BOP completed the following year determined that a set of massive blades known as blind shear rams—designed to slice through the pipe carrying oil—had malfunctioned because the pipe had bent under the pressure of the rising gas and oil.</a:t>
            </a:r>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15</a:t>
            </a:fld>
            <a:endParaRPr lang="en-US"/>
          </a:p>
        </p:txBody>
      </p:sp>
    </p:spTree>
    <p:extLst>
      <p:ext uri="{BB962C8B-B14F-4D97-AF65-F5344CB8AC3E}">
        <p14:creationId xmlns:p14="http://schemas.microsoft.com/office/powerpoint/2010/main" val="1181544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5FF9A2-F4A9-4308-B2B9-4A1DCD6511C3}" type="slidenum">
              <a:rPr lang="en-US" smtClean="0"/>
              <a:t>20</a:t>
            </a:fld>
            <a:endParaRPr lang="en-US"/>
          </a:p>
        </p:txBody>
      </p:sp>
    </p:spTree>
    <p:extLst>
      <p:ext uri="{BB962C8B-B14F-4D97-AF65-F5344CB8AC3E}">
        <p14:creationId xmlns:p14="http://schemas.microsoft.com/office/powerpoint/2010/main" val="127513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E406B96-8A35-4905-9FA2-960ACD21250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2091046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406B96-8A35-4905-9FA2-960ACD21250F}" type="datetimeFigureOut">
              <a:rPr lang="en-US" smtClean="0"/>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1551494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406B96-8A35-4905-9FA2-960ACD21250F}" type="datetimeFigureOut">
              <a:rPr lang="en-US" smtClean="0"/>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2070192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406B96-8A35-4905-9FA2-960ACD21250F}" type="datetimeFigureOut">
              <a:rPr lang="en-US" smtClean="0"/>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6CC9A-FCDD-47CF-A3DD-32257FCC8C81}"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987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406B96-8A35-4905-9FA2-960ACD21250F}" type="datetimeFigureOut">
              <a:rPr lang="en-US" smtClean="0"/>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3880879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E406B96-8A35-4905-9FA2-960ACD21250F}" type="datetimeFigureOut">
              <a:rPr lang="en-US" smtClean="0"/>
              <a:t>8/19/2022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1459195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E406B96-8A35-4905-9FA2-960ACD21250F}" type="datetimeFigureOut">
              <a:rPr lang="en-US" smtClean="0"/>
              <a:t>8/19/2022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1226121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406B96-8A35-4905-9FA2-960ACD21250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1390433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406B96-8A35-4905-9FA2-960ACD21250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1651894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406B96-8A35-4905-9FA2-960ACD21250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649410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E406B96-8A35-4905-9FA2-960ACD21250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4251777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E406B96-8A35-4905-9FA2-960ACD21250F}" type="datetimeFigureOut">
              <a:rPr lang="en-US" smtClean="0"/>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4029384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406B96-8A35-4905-9FA2-960ACD21250F}" type="datetimeFigureOut">
              <a:rPr lang="en-US" smtClean="0"/>
              <a:t>8/19/2022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4191328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E406B96-8A35-4905-9FA2-960ACD21250F}" type="datetimeFigureOut">
              <a:rPr lang="en-US" smtClean="0"/>
              <a:t>8/19/2022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104189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06B96-8A35-4905-9FA2-960ACD21250F}" type="datetimeFigureOut">
              <a:rPr lang="en-US" smtClean="0"/>
              <a:t>8/19/2022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374147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E406B96-8A35-4905-9FA2-960ACD21250F}" type="datetimeFigureOut">
              <a:rPr lang="en-US" smtClean="0"/>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631368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E406B96-8A35-4905-9FA2-960ACD21250F}" type="datetimeFigureOut">
              <a:rPr lang="en-US" smtClean="0"/>
              <a:t>8/19/2022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E6CC9A-FCDD-47CF-A3DD-32257FCC8C81}" type="slidenum">
              <a:rPr lang="en-US" smtClean="0"/>
              <a:t>‹#›</a:t>
            </a:fld>
            <a:endParaRPr lang="en-US"/>
          </a:p>
        </p:txBody>
      </p:sp>
    </p:spTree>
    <p:extLst>
      <p:ext uri="{BB962C8B-B14F-4D97-AF65-F5344CB8AC3E}">
        <p14:creationId xmlns:p14="http://schemas.microsoft.com/office/powerpoint/2010/main" val="1403767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E406B96-8A35-4905-9FA2-960ACD21250F}" type="datetimeFigureOut">
              <a:rPr lang="en-US" smtClean="0"/>
              <a:t>8/19/2022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E6CC9A-FCDD-47CF-A3DD-32257FCC8C81}" type="slidenum">
              <a:rPr lang="en-US" smtClean="0"/>
              <a:t>‹#›</a:t>
            </a:fld>
            <a:endParaRPr lang="en-US"/>
          </a:p>
        </p:txBody>
      </p:sp>
    </p:spTree>
    <p:extLst>
      <p:ext uri="{BB962C8B-B14F-4D97-AF65-F5344CB8AC3E}">
        <p14:creationId xmlns:p14="http://schemas.microsoft.com/office/powerpoint/2010/main" val="3840970149"/>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rafaelv@ric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www.ncbi.nlm.nih.gov/entrez/eutils/elink.fcgi?dbfrom=pubmed&amp;retmode=ref&amp;cmd=prlinks&amp;id=23347645" TargetMode="External"/><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hyperlink" Target="https://dx.doi.org/10.1016%2Fj.conb.2012.12.00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CHBE 470: Process Dynamics and Control</a:t>
            </a:r>
            <a:endParaRPr lang="en-US" dirty="0"/>
          </a:p>
        </p:txBody>
      </p:sp>
      <p:sp>
        <p:nvSpPr>
          <p:cNvPr id="3" name="Subtitle 2"/>
          <p:cNvSpPr>
            <a:spLocks noGrp="1"/>
          </p:cNvSpPr>
          <p:nvPr>
            <p:ph type="subTitle" idx="1"/>
          </p:nvPr>
        </p:nvSpPr>
        <p:spPr/>
        <p:txBody>
          <a:bodyPr>
            <a:normAutofit/>
          </a:bodyPr>
          <a:lstStyle/>
          <a:p>
            <a:r>
              <a:rPr lang="en-US" dirty="0" smtClean="0"/>
              <a:t>Prof. Rafael Verduzco, </a:t>
            </a:r>
            <a:r>
              <a:rPr lang="en-US" dirty="0" smtClean="0">
                <a:hlinkClick r:id="rId2"/>
              </a:rPr>
              <a:t>rafaelv@rice.edu</a:t>
            </a:r>
            <a:endParaRPr lang="en-US" dirty="0" smtClean="0"/>
          </a:p>
          <a:p>
            <a:r>
              <a:rPr lang="en-US" dirty="0" smtClean="0"/>
              <a:t>Fall Semester 2022</a:t>
            </a:r>
            <a:endParaRPr lang="en-US" dirty="0"/>
          </a:p>
        </p:txBody>
      </p:sp>
    </p:spTree>
    <p:extLst>
      <p:ext uri="{BB962C8B-B14F-4D97-AF65-F5344CB8AC3E}">
        <p14:creationId xmlns:p14="http://schemas.microsoft.com/office/powerpoint/2010/main" val="296509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CSTR Reactor– what happens when the feed temperature changes?</a:t>
            </a:r>
            <a:endParaRPr lang="en-US" dirty="0"/>
          </a:p>
        </p:txBody>
      </p:sp>
      <p:sp>
        <p:nvSpPr>
          <p:cNvPr id="9" name="Content Placeholder 8"/>
          <p:cNvSpPr>
            <a:spLocks noGrp="1"/>
          </p:cNvSpPr>
          <p:nvPr>
            <p:ph sz="half" idx="1"/>
          </p:nvPr>
        </p:nvSpPr>
        <p:spPr/>
        <p:txBody>
          <a:bodyPr/>
          <a:lstStyle/>
          <a:p>
            <a:endParaRPr lang="en-US"/>
          </a:p>
        </p:txBody>
      </p:sp>
      <p:pic>
        <p:nvPicPr>
          <p:cNvPr id="4" name="Picture 3"/>
          <p:cNvPicPr>
            <a:picLocks noChangeAspect="1"/>
          </p:cNvPicPr>
          <p:nvPr/>
        </p:nvPicPr>
        <p:blipFill>
          <a:blip r:embed="rId2"/>
          <a:stretch>
            <a:fillRect/>
          </a:stretch>
        </p:blipFill>
        <p:spPr>
          <a:xfrm>
            <a:off x="3571722" y="1732449"/>
            <a:ext cx="5037908" cy="4725500"/>
          </a:xfrm>
          <a:prstGeom prst="rect">
            <a:avLst/>
          </a:prstGeom>
        </p:spPr>
      </p:pic>
    </p:spTree>
    <p:extLst>
      <p:ext uri="{BB962C8B-B14F-4D97-AF65-F5344CB8AC3E}">
        <p14:creationId xmlns:p14="http://schemas.microsoft.com/office/powerpoint/2010/main" val="2116350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Dynamics – Response to Disturbance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pic>
        <p:nvPicPr>
          <p:cNvPr id="7" name="Picture 6"/>
          <p:cNvPicPr>
            <a:picLocks noChangeAspect="1"/>
          </p:cNvPicPr>
          <p:nvPr/>
        </p:nvPicPr>
        <p:blipFill>
          <a:blip r:embed="rId3"/>
          <a:stretch>
            <a:fillRect/>
          </a:stretch>
        </p:blipFill>
        <p:spPr>
          <a:xfrm>
            <a:off x="618918" y="1580050"/>
            <a:ext cx="11167947" cy="5087000"/>
          </a:xfrm>
          <a:prstGeom prst="rect">
            <a:avLst/>
          </a:prstGeom>
        </p:spPr>
      </p:pic>
      <p:sp>
        <p:nvSpPr>
          <p:cNvPr id="8" name="Rectangle 7"/>
          <p:cNvSpPr/>
          <p:nvPr/>
        </p:nvSpPr>
        <p:spPr>
          <a:xfrm>
            <a:off x="994216" y="2550500"/>
            <a:ext cx="3396251" cy="369332"/>
          </a:xfrm>
          <a:prstGeom prst="rect">
            <a:avLst/>
          </a:prstGeom>
        </p:spPr>
        <p:txBody>
          <a:bodyPr wrap="none">
            <a:spAutoFit/>
          </a:bodyPr>
          <a:lstStyle/>
          <a:p>
            <a:r>
              <a:rPr lang="en-US" dirty="0"/>
              <a:t>Feed Temperature (Step Change)</a:t>
            </a:r>
          </a:p>
        </p:txBody>
      </p:sp>
      <p:sp>
        <p:nvSpPr>
          <p:cNvPr id="9" name="Rectangle 8"/>
          <p:cNvSpPr/>
          <p:nvPr/>
        </p:nvSpPr>
        <p:spPr>
          <a:xfrm>
            <a:off x="1712780" y="4487095"/>
            <a:ext cx="2422458" cy="369332"/>
          </a:xfrm>
          <a:prstGeom prst="rect">
            <a:avLst/>
          </a:prstGeom>
        </p:spPr>
        <p:txBody>
          <a:bodyPr wrap="none">
            <a:spAutoFit/>
          </a:bodyPr>
          <a:lstStyle/>
          <a:p>
            <a:r>
              <a:rPr lang="en-US" dirty="0" smtClean="0"/>
              <a:t>Product Concentration</a:t>
            </a:r>
            <a:endParaRPr lang="en-US" dirty="0"/>
          </a:p>
        </p:txBody>
      </p:sp>
    </p:spTree>
    <p:extLst>
      <p:ext uri="{BB962C8B-B14F-4D97-AF65-F5344CB8AC3E}">
        <p14:creationId xmlns:p14="http://schemas.microsoft.com/office/powerpoint/2010/main" val="21708809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Dynamics – Response to Disturbance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pic>
        <p:nvPicPr>
          <p:cNvPr id="7" name="Picture 6"/>
          <p:cNvPicPr>
            <a:picLocks noChangeAspect="1"/>
          </p:cNvPicPr>
          <p:nvPr/>
        </p:nvPicPr>
        <p:blipFill>
          <a:blip r:embed="rId3"/>
          <a:stretch>
            <a:fillRect/>
          </a:stretch>
        </p:blipFill>
        <p:spPr>
          <a:xfrm>
            <a:off x="618918" y="1580050"/>
            <a:ext cx="11167947" cy="5087000"/>
          </a:xfrm>
          <a:prstGeom prst="rect">
            <a:avLst/>
          </a:prstGeom>
        </p:spPr>
      </p:pic>
      <p:sp>
        <p:nvSpPr>
          <p:cNvPr id="8" name="Rectangle 7"/>
          <p:cNvSpPr/>
          <p:nvPr/>
        </p:nvSpPr>
        <p:spPr>
          <a:xfrm>
            <a:off x="994216" y="2550500"/>
            <a:ext cx="3396251" cy="369332"/>
          </a:xfrm>
          <a:prstGeom prst="rect">
            <a:avLst/>
          </a:prstGeom>
        </p:spPr>
        <p:txBody>
          <a:bodyPr wrap="none">
            <a:spAutoFit/>
          </a:bodyPr>
          <a:lstStyle/>
          <a:p>
            <a:r>
              <a:rPr lang="en-US" dirty="0"/>
              <a:t>Feed Temperature (Step Change)</a:t>
            </a:r>
          </a:p>
        </p:txBody>
      </p:sp>
      <p:sp>
        <p:nvSpPr>
          <p:cNvPr id="9" name="Rectangle 8"/>
          <p:cNvSpPr/>
          <p:nvPr/>
        </p:nvSpPr>
        <p:spPr>
          <a:xfrm>
            <a:off x="1712780" y="4487095"/>
            <a:ext cx="2422458" cy="369332"/>
          </a:xfrm>
          <a:prstGeom prst="rect">
            <a:avLst/>
          </a:prstGeom>
        </p:spPr>
        <p:txBody>
          <a:bodyPr wrap="none">
            <a:spAutoFit/>
          </a:bodyPr>
          <a:lstStyle/>
          <a:p>
            <a:r>
              <a:rPr lang="en-US" dirty="0" smtClean="0"/>
              <a:t>Product Concentration</a:t>
            </a:r>
            <a:endParaRPr lang="en-US" dirty="0"/>
          </a:p>
        </p:txBody>
      </p:sp>
      <p:sp>
        <p:nvSpPr>
          <p:cNvPr id="10" name="Content Placeholder 4"/>
          <p:cNvSpPr txBox="1">
            <a:spLocks/>
          </p:cNvSpPr>
          <p:nvPr/>
        </p:nvSpPr>
        <p:spPr>
          <a:xfrm>
            <a:off x="6269169" y="2457719"/>
            <a:ext cx="5064665" cy="4058751"/>
          </a:xfrm>
          <a:prstGeom prst="rect">
            <a:avLst/>
          </a:prstGeom>
          <a:solidFill>
            <a:schemeClr val="tx1"/>
          </a:solidFill>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600" dirty="0" smtClean="0">
                <a:solidFill>
                  <a:schemeClr val="bg1"/>
                </a:solidFill>
              </a:rPr>
              <a:t>How quickly and by how much does the product temperature and composition change? </a:t>
            </a:r>
          </a:p>
          <a:p>
            <a:r>
              <a:rPr lang="en-US" sz="2600" dirty="0" smtClean="0">
                <a:solidFill>
                  <a:schemeClr val="bg1"/>
                </a:solidFill>
              </a:rPr>
              <a:t>Does the reactor reach a stable steady-state? </a:t>
            </a:r>
          </a:p>
          <a:p>
            <a:r>
              <a:rPr lang="en-US" sz="2600" dirty="0" smtClean="0">
                <a:solidFill>
                  <a:schemeClr val="bg1"/>
                </a:solidFill>
              </a:rPr>
              <a:t>How might fluctuations in feed temperature, feed composition, or heating medium temperature influence the reactor? </a:t>
            </a:r>
            <a:endParaRPr lang="en-US" sz="2600" dirty="0">
              <a:solidFill>
                <a:schemeClr val="bg1"/>
              </a:solidFill>
            </a:endParaRPr>
          </a:p>
        </p:txBody>
      </p:sp>
      <p:sp>
        <p:nvSpPr>
          <p:cNvPr id="5" name="Rectangle 4"/>
          <p:cNvSpPr/>
          <p:nvPr/>
        </p:nvSpPr>
        <p:spPr>
          <a:xfrm>
            <a:off x="2222810" y="5020268"/>
            <a:ext cx="3221169" cy="923330"/>
          </a:xfrm>
          <a:prstGeom prst="rect">
            <a:avLst/>
          </a:prstGeom>
        </p:spPr>
        <p:txBody>
          <a:bodyPr wrap="square">
            <a:spAutoFit/>
          </a:bodyPr>
          <a:lstStyle/>
          <a:p>
            <a:r>
              <a:rPr lang="en-US" b="1" i="1" dirty="0"/>
              <a:t>Partial Differential Equation – temperature and concentration are changing with time</a:t>
            </a:r>
          </a:p>
        </p:txBody>
      </p:sp>
    </p:spTree>
    <p:extLst>
      <p:ext uri="{BB962C8B-B14F-4D97-AF65-F5344CB8AC3E}">
        <p14:creationId xmlns:p14="http://schemas.microsoft.com/office/powerpoint/2010/main" val="34453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3401"/>
            <a:ext cx="10353762" cy="970450"/>
          </a:xfrm>
        </p:spPr>
        <p:txBody>
          <a:bodyPr>
            <a:normAutofit fontScale="90000"/>
          </a:bodyPr>
          <a:lstStyle/>
          <a:p>
            <a:r>
              <a:rPr lang="en-US" dirty="0" smtClean="0"/>
              <a:t>Process Control – how do we get the system back to the desired set point?</a:t>
            </a:r>
            <a:endParaRPr lang="en-US" dirty="0"/>
          </a:p>
        </p:txBody>
      </p:sp>
      <p:sp>
        <p:nvSpPr>
          <p:cNvPr id="3" name="Content Placeholder 2"/>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r>
              <a:rPr lang="en-US" dirty="0" smtClean="0"/>
              <a:t>Example control responses:</a:t>
            </a:r>
          </a:p>
          <a:p>
            <a:pPr lvl="1"/>
            <a:r>
              <a:rPr lang="en-US" dirty="0" smtClean="0"/>
              <a:t>Decrease the flow rate of the heating medium </a:t>
            </a:r>
          </a:p>
          <a:p>
            <a:pPr lvl="1"/>
            <a:r>
              <a:rPr lang="en-US" dirty="0" smtClean="0"/>
              <a:t>Decrease/Increase the flowrate of the feed </a:t>
            </a:r>
          </a:p>
          <a:p>
            <a:pPr lvl="1"/>
            <a:r>
              <a:rPr lang="en-US" dirty="0" smtClean="0"/>
              <a:t>Decrease/Increase the flowrate of the product</a:t>
            </a:r>
          </a:p>
        </p:txBody>
      </p:sp>
      <p:pic>
        <p:nvPicPr>
          <p:cNvPr id="4" name="Picture 3"/>
          <p:cNvPicPr>
            <a:picLocks noChangeAspect="1"/>
          </p:cNvPicPr>
          <p:nvPr/>
        </p:nvPicPr>
        <p:blipFill>
          <a:blip r:embed="rId2"/>
          <a:stretch>
            <a:fillRect/>
          </a:stretch>
        </p:blipFill>
        <p:spPr>
          <a:xfrm>
            <a:off x="1052768" y="1580050"/>
            <a:ext cx="5037908" cy="4725500"/>
          </a:xfrm>
          <a:prstGeom prst="rect">
            <a:avLst/>
          </a:prstGeom>
        </p:spPr>
      </p:pic>
    </p:spTree>
    <p:extLst>
      <p:ext uri="{BB962C8B-B14F-4D97-AF65-F5344CB8AC3E}">
        <p14:creationId xmlns:p14="http://schemas.microsoft.com/office/powerpoint/2010/main" val="3858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Process Dynamics – what happens when the feed temperature changes?</a:t>
            </a:r>
            <a:endParaRPr lang="en-US" dirty="0"/>
          </a:p>
        </p:txBody>
      </p:sp>
      <p:sp>
        <p:nvSpPr>
          <p:cNvPr id="9" name="Content Placeholder 8"/>
          <p:cNvSpPr>
            <a:spLocks noGrp="1"/>
          </p:cNvSpPr>
          <p:nvPr>
            <p:ph sz="half" idx="1"/>
          </p:nvPr>
        </p:nvSpPr>
        <p:spPr/>
        <p:txBody>
          <a:bodyPr>
            <a:normAutofit/>
          </a:bodyPr>
          <a:lstStyle/>
          <a:p>
            <a:endParaRPr lang="en-US"/>
          </a:p>
        </p:txBody>
      </p:sp>
      <p:sp>
        <p:nvSpPr>
          <p:cNvPr id="10" name="Content Placeholder 9"/>
          <p:cNvSpPr>
            <a:spLocks noGrp="1"/>
          </p:cNvSpPr>
          <p:nvPr>
            <p:ph sz="half" idx="2"/>
          </p:nvPr>
        </p:nvSpPr>
        <p:spPr/>
        <p:txBody>
          <a:bodyPr>
            <a:normAutofit/>
          </a:bodyPr>
          <a:lstStyle/>
          <a:p>
            <a:r>
              <a:rPr lang="en-US" dirty="0" smtClean="0"/>
              <a:t>Process control is needed to deal with </a:t>
            </a:r>
            <a:r>
              <a:rPr lang="en-US" i="1" dirty="0" smtClean="0"/>
              <a:t>disturbances</a:t>
            </a:r>
            <a:r>
              <a:rPr lang="en-US" dirty="0" smtClean="0"/>
              <a:t>. These can include fluctuations in feed temperature and concentration, fluctuations in the temperature of the heating medium, and the pressure in the heating fluid upstream of the valve. </a:t>
            </a:r>
          </a:p>
          <a:p>
            <a:r>
              <a:rPr lang="en-US" dirty="0" smtClean="0"/>
              <a:t>Control is required to keep the reactor operating safely and at the desired conditions. </a:t>
            </a:r>
          </a:p>
          <a:p>
            <a:r>
              <a:rPr lang="en-US" dirty="0" smtClean="0"/>
              <a:t>Control also enables changing the desired values</a:t>
            </a:r>
            <a:endParaRPr lang="en-US" dirty="0"/>
          </a:p>
        </p:txBody>
      </p:sp>
      <p:pic>
        <p:nvPicPr>
          <p:cNvPr id="4" name="Picture 3"/>
          <p:cNvPicPr>
            <a:picLocks noChangeAspect="1"/>
          </p:cNvPicPr>
          <p:nvPr/>
        </p:nvPicPr>
        <p:blipFill>
          <a:blip r:embed="rId3"/>
          <a:stretch>
            <a:fillRect/>
          </a:stretch>
        </p:blipFill>
        <p:spPr>
          <a:xfrm>
            <a:off x="913795" y="1580050"/>
            <a:ext cx="5037908" cy="4725500"/>
          </a:xfrm>
          <a:prstGeom prst="rect">
            <a:avLst/>
          </a:prstGeom>
        </p:spPr>
      </p:pic>
    </p:spTree>
    <p:extLst>
      <p:ext uri="{BB962C8B-B14F-4D97-AF65-F5344CB8AC3E}">
        <p14:creationId xmlns:p14="http://schemas.microsoft.com/office/powerpoint/2010/main" val="296396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2333" t="9852" r="38500" b="31778"/>
          <a:stretch/>
        </p:blipFill>
        <p:spPr>
          <a:xfrm>
            <a:off x="1218805" y="693702"/>
            <a:ext cx="4160913" cy="2778644"/>
          </a:xfrm>
          <a:prstGeom prst="rect">
            <a:avLst/>
          </a:prstGeom>
        </p:spPr>
      </p:pic>
      <p:sp>
        <p:nvSpPr>
          <p:cNvPr id="7" name="Rectangle 6"/>
          <p:cNvSpPr/>
          <p:nvPr/>
        </p:nvSpPr>
        <p:spPr>
          <a:xfrm>
            <a:off x="2425337" y="366684"/>
            <a:ext cx="1747851" cy="369332"/>
          </a:xfrm>
          <a:prstGeom prst="rect">
            <a:avLst/>
          </a:prstGeom>
        </p:spPr>
        <p:txBody>
          <a:bodyPr wrap="none">
            <a:spAutoFit/>
          </a:bodyPr>
          <a:lstStyle/>
          <a:p>
            <a:r>
              <a:rPr lang="en-US" dirty="0"/>
              <a:t>Chernobyl 1986</a:t>
            </a:r>
          </a:p>
        </p:txBody>
      </p:sp>
      <p:pic>
        <p:nvPicPr>
          <p:cNvPr id="7170" name="Picture 2" descr="Timeline of southeast Texas plant explosions - ABC13 Houst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1155" y="693702"/>
            <a:ext cx="4939811" cy="27786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515363" y="366684"/>
            <a:ext cx="4151393" cy="369332"/>
          </a:xfrm>
          <a:prstGeom prst="rect">
            <a:avLst/>
          </a:prstGeom>
        </p:spPr>
        <p:txBody>
          <a:bodyPr wrap="none">
            <a:spAutoFit/>
          </a:bodyPr>
          <a:lstStyle/>
          <a:p>
            <a:r>
              <a:rPr lang="en-US" dirty="0"/>
              <a:t>Philips Disaster in Pasadena, Texas 1989</a:t>
            </a:r>
          </a:p>
        </p:txBody>
      </p:sp>
      <p:pic>
        <p:nvPicPr>
          <p:cNvPr id="7172" name="Picture 4" descr="The 1984 Bhopal Disaster in India — A Message for Industrialists | by Kayla  Anderson | Air Pollution Around the World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64" y="4037975"/>
            <a:ext cx="4126865" cy="28200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570077" y="3618924"/>
            <a:ext cx="1984839" cy="369332"/>
          </a:xfrm>
          <a:prstGeom prst="rect">
            <a:avLst/>
          </a:prstGeom>
        </p:spPr>
        <p:txBody>
          <a:bodyPr wrap="none">
            <a:spAutoFit/>
          </a:bodyPr>
          <a:lstStyle/>
          <a:p>
            <a:r>
              <a:rPr lang="en-US" dirty="0" smtClean="0"/>
              <a:t>Bhopal India 1984</a:t>
            </a:r>
            <a:endParaRPr lang="en-US" dirty="0"/>
          </a:p>
        </p:txBody>
      </p:sp>
      <p:pic>
        <p:nvPicPr>
          <p:cNvPr id="7176" name="Picture 8" descr="Flixborough disaster, 1974 - Stock Image - C025/0182 - Science Photo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19650" y="4037974"/>
            <a:ext cx="2728374" cy="282002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013485" y="3684488"/>
            <a:ext cx="2340705" cy="369332"/>
          </a:xfrm>
          <a:prstGeom prst="rect">
            <a:avLst/>
          </a:prstGeom>
        </p:spPr>
        <p:txBody>
          <a:bodyPr wrap="none">
            <a:spAutoFit/>
          </a:bodyPr>
          <a:lstStyle/>
          <a:p>
            <a:r>
              <a:rPr lang="en-US" dirty="0" err="1" smtClean="0"/>
              <a:t>Flixborough</a:t>
            </a:r>
            <a:r>
              <a:rPr lang="en-US" dirty="0"/>
              <a:t> </a:t>
            </a:r>
            <a:r>
              <a:rPr lang="en-US" dirty="0" smtClean="0"/>
              <a:t>UK 1974</a:t>
            </a:r>
            <a:endParaRPr lang="en-US" dirty="0"/>
          </a:p>
        </p:txBody>
      </p:sp>
      <p:pic>
        <p:nvPicPr>
          <p:cNvPr id="7178" name="Picture 10" descr="Deepwater Horizon oil spill - May 24, 2010 - with locator.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87871" y="4037974"/>
            <a:ext cx="3664049" cy="281602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8412549" y="3668642"/>
            <a:ext cx="2648417" cy="369332"/>
          </a:xfrm>
          <a:prstGeom prst="rect">
            <a:avLst/>
          </a:prstGeom>
        </p:spPr>
        <p:txBody>
          <a:bodyPr wrap="none">
            <a:spAutoFit/>
          </a:bodyPr>
          <a:lstStyle/>
          <a:p>
            <a:r>
              <a:rPr lang="en-US" dirty="0" smtClean="0"/>
              <a:t>Deepwater Horizon 2010</a:t>
            </a:r>
            <a:endParaRPr lang="en-US" dirty="0"/>
          </a:p>
        </p:txBody>
      </p:sp>
    </p:spTree>
    <p:extLst>
      <p:ext uri="{BB962C8B-B14F-4D97-AF65-F5344CB8AC3E}">
        <p14:creationId xmlns:p14="http://schemas.microsoft.com/office/powerpoint/2010/main" val="1335543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Chernobyl </a:t>
            </a:r>
            <a:r>
              <a:rPr lang="en-US" dirty="0" smtClean="0"/>
              <a:t>(HBO)</a:t>
            </a:r>
            <a:endParaRPr lang="en-US" i="1"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3795" y="1676699"/>
            <a:ext cx="5059363" cy="2656165"/>
          </a:xfrm>
        </p:spPr>
      </p:pic>
      <p:pic>
        <p:nvPicPr>
          <p:cNvPr id="6" name="Content Placeholder 5"/>
          <p:cNvPicPr>
            <a:picLocks noGrp="1" noChangeAspect="1"/>
          </p:cNvPicPr>
          <p:nvPr>
            <p:ph sz="half" idx="2"/>
          </p:nvPr>
        </p:nvPicPr>
        <p:blipFill rotWithShape="1">
          <a:blip r:embed="rId3"/>
          <a:stretch/>
        </p:blipFill>
        <p:spPr>
          <a:xfrm>
            <a:off x="6201758" y="1580050"/>
            <a:ext cx="5065712" cy="2849463"/>
          </a:xfrm>
          <a:prstGeom prst="rect">
            <a:avLst/>
          </a:prstGeom>
        </p:spPr>
      </p:pic>
      <p:sp>
        <p:nvSpPr>
          <p:cNvPr id="7" name="Rectangle 6"/>
          <p:cNvSpPr/>
          <p:nvPr/>
        </p:nvSpPr>
        <p:spPr>
          <a:xfrm>
            <a:off x="913795" y="4843362"/>
            <a:ext cx="8822724" cy="369332"/>
          </a:xfrm>
          <a:prstGeom prst="rect">
            <a:avLst/>
          </a:prstGeom>
        </p:spPr>
        <p:txBody>
          <a:bodyPr wrap="square">
            <a:spAutoFit/>
          </a:bodyPr>
          <a:lstStyle/>
          <a:p>
            <a:r>
              <a:rPr lang="en-US" dirty="0"/>
              <a:t>Part 1: https://www.youtube.com/watch?v=DDBkMIwb9Mk</a:t>
            </a:r>
          </a:p>
        </p:txBody>
      </p:sp>
      <p:sp>
        <p:nvSpPr>
          <p:cNvPr id="8" name="Rectangle 7"/>
          <p:cNvSpPr/>
          <p:nvPr/>
        </p:nvSpPr>
        <p:spPr>
          <a:xfrm>
            <a:off x="913795" y="5257211"/>
            <a:ext cx="6114366" cy="369332"/>
          </a:xfrm>
          <a:prstGeom prst="rect">
            <a:avLst/>
          </a:prstGeom>
        </p:spPr>
        <p:txBody>
          <a:bodyPr wrap="none">
            <a:spAutoFit/>
          </a:bodyPr>
          <a:lstStyle/>
          <a:p>
            <a:r>
              <a:rPr lang="en-US" dirty="0"/>
              <a:t>Part 2: https://www.youtube.com/watch?v=3azNLCo0wyU</a:t>
            </a:r>
          </a:p>
        </p:txBody>
      </p:sp>
      <p:sp>
        <p:nvSpPr>
          <p:cNvPr id="9" name="Rectangle 8"/>
          <p:cNvSpPr/>
          <p:nvPr/>
        </p:nvSpPr>
        <p:spPr>
          <a:xfrm>
            <a:off x="913795" y="5723192"/>
            <a:ext cx="6189771" cy="369332"/>
          </a:xfrm>
          <a:prstGeom prst="rect">
            <a:avLst/>
          </a:prstGeom>
        </p:spPr>
        <p:txBody>
          <a:bodyPr wrap="none">
            <a:spAutoFit/>
          </a:bodyPr>
          <a:lstStyle/>
          <a:p>
            <a:r>
              <a:rPr lang="en-US" dirty="0"/>
              <a:t>Part </a:t>
            </a:r>
            <a:r>
              <a:rPr lang="en-US" dirty="0" smtClean="0"/>
              <a:t>3</a:t>
            </a:r>
            <a:r>
              <a:rPr lang="en-US" dirty="0"/>
              <a:t>: https://www.youtube.com/watch?v=IzbOgvWQhHA</a:t>
            </a:r>
          </a:p>
        </p:txBody>
      </p:sp>
    </p:spTree>
    <p:extLst>
      <p:ext uri="{BB962C8B-B14F-4D97-AF65-F5344CB8AC3E}">
        <p14:creationId xmlns:p14="http://schemas.microsoft.com/office/powerpoint/2010/main" val="11919923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normAutofit/>
          </a:bodyPr>
          <a:lstStyle/>
          <a:p>
            <a:pPr marL="36900" indent="0">
              <a:buNone/>
            </a:pPr>
            <a:r>
              <a:rPr lang="en-US" sz="4800" dirty="0" smtClean="0"/>
              <a:t>Understanding the fundamental principles of process control is absolutely essential to ALL chemical processes. </a:t>
            </a:r>
            <a:endParaRPr lang="en-US" sz="4800" dirty="0"/>
          </a:p>
        </p:txBody>
      </p:sp>
    </p:spTree>
    <p:extLst>
      <p:ext uri="{BB962C8B-B14F-4D97-AF65-F5344CB8AC3E}">
        <p14:creationId xmlns:p14="http://schemas.microsoft.com/office/powerpoint/2010/main" val="59029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3305920" y="302013"/>
            <a:ext cx="5569512" cy="6364656"/>
          </a:xfrm>
          <a:prstGeom prst="rect">
            <a:avLst/>
          </a:prstGeom>
        </p:spPr>
      </p:pic>
    </p:spTree>
    <p:extLst>
      <p:ext uri="{BB962C8B-B14F-4D97-AF65-F5344CB8AC3E}">
        <p14:creationId xmlns:p14="http://schemas.microsoft.com/office/powerpoint/2010/main" val="39660381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An external file that holds a picture, illustration, etc.&#10;Object name is nihms434111f1.jpg"/>
          <p:cNvPicPr>
            <a:picLocks noChangeAspect="1" noChangeArrowheads="1"/>
          </p:cNvPicPr>
          <p:nvPr/>
        </p:nvPicPr>
        <p:blipFill rotWithShape="1">
          <a:blip r:embed="rId2">
            <a:extLst>
              <a:ext uri="{28A0092B-C50C-407E-A947-70E740481C1C}">
                <a14:useLocalDpi xmlns:a14="http://schemas.microsoft.com/office/drawing/2010/main" val="0"/>
              </a:ext>
            </a:extLst>
          </a:blip>
          <a:srcRect l="1299" t="1993" r="1057" b="43907"/>
          <a:stretch/>
        </p:blipFill>
        <p:spPr bwMode="auto">
          <a:xfrm>
            <a:off x="328050" y="1317208"/>
            <a:ext cx="11525251" cy="40548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68157" y="6358076"/>
            <a:ext cx="5045035" cy="369332"/>
          </a:xfrm>
          <a:prstGeom prst="rect">
            <a:avLst/>
          </a:prstGeom>
        </p:spPr>
        <p:txBody>
          <a:bodyPr wrap="none">
            <a:spAutoFit/>
          </a:bodyPr>
          <a:lstStyle/>
          <a:p>
            <a:r>
              <a:rPr lang="en-US" dirty="0" err="1">
                <a:solidFill>
                  <a:srgbClr val="2F4A8B"/>
                </a:solidFill>
                <a:latin typeface="arial" panose="020B0604020202020204" pitchFamily="34" charset="0"/>
                <a:hlinkClick r:id="rId3"/>
              </a:rPr>
              <a:t>Curr</a:t>
            </a:r>
            <a:r>
              <a:rPr lang="en-US" dirty="0">
                <a:solidFill>
                  <a:srgbClr val="2F4A8B"/>
                </a:solidFill>
                <a:latin typeface="arial" panose="020B0604020202020204" pitchFamily="34" charset="0"/>
                <a:hlinkClick r:id="rId3"/>
              </a:rPr>
              <a:t> </a:t>
            </a:r>
            <a:r>
              <a:rPr lang="en-US" dirty="0" err="1">
                <a:solidFill>
                  <a:srgbClr val="2F4A8B"/>
                </a:solidFill>
                <a:latin typeface="arial" panose="020B0604020202020204" pitchFamily="34" charset="0"/>
                <a:hlinkClick r:id="rId3"/>
              </a:rPr>
              <a:t>Opin</a:t>
            </a:r>
            <a:r>
              <a:rPr lang="en-US" dirty="0">
                <a:solidFill>
                  <a:srgbClr val="2F4A8B"/>
                </a:solidFill>
                <a:latin typeface="arial" panose="020B0604020202020204" pitchFamily="34" charset="0"/>
                <a:hlinkClick r:id="rId3"/>
              </a:rPr>
              <a:t> </a:t>
            </a:r>
            <a:r>
              <a:rPr lang="en-US" dirty="0" err="1">
                <a:solidFill>
                  <a:srgbClr val="2F4A8B"/>
                </a:solidFill>
                <a:latin typeface="arial" panose="020B0604020202020204" pitchFamily="34" charset="0"/>
                <a:hlinkClick r:id="rId3"/>
              </a:rPr>
              <a:t>Neurobiol</a:t>
            </a:r>
            <a:r>
              <a:rPr lang="en-US" dirty="0">
                <a:solidFill>
                  <a:srgbClr val="2F4A8B"/>
                </a:solidFill>
                <a:latin typeface="arial" panose="020B0604020202020204" pitchFamily="34" charset="0"/>
                <a:hlinkClick r:id="rId3"/>
              </a:rPr>
              <a:t>. 2013 Apr; 23(2): 223–228.</a:t>
            </a:r>
            <a:endParaRPr lang="en-US" dirty="0"/>
          </a:p>
        </p:txBody>
      </p:sp>
      <p:sp>
        <p:nvSpPr>
          <p:cNvPr id="4" name="Rectangle 3"/>
          <p:cNvSpPr/>
          <p:nvPr/>
        </p:nvSpPr>
        <p:spPr>
          <a:xfrm>
            <a:off x="8477635" y="6358076"/>
            <a:ext cx="3583032" cy="369332"/>
          </a:xfrm>
          <a:prstGeom prst="rect">
            <a:avLst/>
          </a:prstGeom>
        </p:spPr>
        <p:txBody>
          <a:bodyPr wrap="none">
            <a:spAutoFit/>
          </a:bodyPr>
          <a:lstStyle/>
          <a:p>
            <a:r>
              <a:rPr lang="en-US" dirty="0" smtClean="0">
                <a:solidFill>
                  <a:srgbClr val="E98052"/>
                </a:solidFill>
                <a:latin typeface="arial" panose="020B0604020202020204" pitchFamily="34" charset="0"/>
              </a:rPr>
              <a:t>DOI:</a:t>
            </a:r>
            <a:r>
              <a:rPr lang="en-US" dirty="0">
                <a:solidFill>
                  <a:srgbClr val="E98052"/>
                </a:solidFill>
                <a:latin typeface="arial" panose="020B0604020202020204" pitchFamily="34" charset="0"/>
              </a:rPr>
              <a:t> </a:t>
            </a:r>
            <a:r>
              <a:rPr lang="en-US" dirty="0">
                <a:solidFill>
                  <a:srgbClr val="2F4A8B"/>
                </a:solidFill>
                <a:latin typeface="arial" panose="020B0604020202020204" pitchFamily="34" charset="0"/>
                <a:hlinkClick r:id="rId4"/>
              </a:rPr>
              <a:t>10.1016/j.conb.2012.12.009</a:t>
            </a:r>
            <a:endParaRPr lang="en-US" dirty="0"/>
          </a:p>
        </p:txBody>
      </p:sp>
    </p:spTree>
    <p:extLst>
      <p:ext uri="{BB962C8B-B14F-4D97-AF65-F5344CB8AC3E}">
        <p14:creationId xmlns:p14="http://schemas.microsoft.com/office/powerpoint/2010/main" val="1340822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courses focused on steady-state processes</a:t>
            </a:r>
            <a:endParaRPr lang="en-US" dirty="0"/>
          </a:p>
        </p:txBody>
      </p:sp>
      <p:grpSp>
        <p:nvGrpSpPr>
          <p:cNvPr id="10" name="Group 9"/>
          <p:cNvGrpSpPr/>
          <p:nvPr/>
        </p:nvGrpSpPr>
        <p:grpSpPr>
          <a:xfrm>
            <a:off x="482039" y="1982974"/>
            <a:ext cx="4834139" cy="4237352"/>
            <a:chOff x="482039" y="1982974"/>
            <a:chExt cx="4834139" cy="4237352"/>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039" y="2755230"/>
              <a:ext cx="4834139" cy="3465096"/>
            </a:xfrm>
            <a:prstGeom prst="rect">
              <a:avLst/>
            </a:prstGeom>
          </p:spPr>
        </p:pic>
        <p:sp>
          <p:nvSpPr>
            <p:cNvPr id="6" name="Rectangle 5"/>
            <p:cNvSpPr/>
            <p:nvPr/>
          </p:nvSpPr>
          <p:spPr>
            <a:xfrm>
              <a:off x="1611929" y="1982974"/>
              <a:ext cx="2574359" cy="584775"/>
            </a:xfrm>
            <a:prstGeom prst="rect">
              <a:avLst/>
            </a:prstGeom>
          </p:spPr>
          <p:txBody>
            <a:bodyPr wrap="none">
              <a:spAutoFit/>
            </a:bodyPr>
            <a:lstStyle/>
            <a:p>
              <a:r>
                <a:rPr lang="en-US" sz="3200" dirty="0"/>
                <a:t>Heat Transfer</a:t>
              </a:r>
            </a:p>
          </p:txBody>
        </p:sp>
      </p:grpSp>
      <p:sp>
        <p:nvSpPr>
          <p:cNvPr id="7" name="Rectangle 6"/>
          <p:cNvSpPr/>
          <p:nvPr/>
        </p:nvSpPr>
        <p:spPr>
          <a:xfrm>
            <a:off x="15069312" y="7571232"/>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436319" y="1982974"/>
            <a:ext cx="5342023" cy="4237352"/>
            <a:chOff x="6436319" y="1982974"/>
            <a:chExt cx="5342023" cy="4237352"/>
          </a:xfrm>
        </p:grpSpPr>
        <p:pic>
          <p:nvPicPr>
            <p:cNvPr id="1026" name="Picture 2" descr="Rankine cycl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6319" y="2755230"/>
              <a:ext cx="5342023" cy="3465096"/>
            </a:xfrm>
            <a:prstGeom prst="rect">
              <a:avLst/>
            </a:prstGeom>
            <a:solidFill>
              <a:schemeClr val="tx1"/>
            </a:solidFill>
          </p:spPr>
        </p:pic>
        <p:sp>
          <p:nvSpPr>
            <p:cNvPr id="9" name="Rectangle 8"/>
            <p:cNvSpPr/>
            <p:nvPr/>
          </p:nvSpPr>
          <p:spPr>
            <a:xfrm>
              <a:off x="7483328" y="1982974"/>
              <a:ext cx="3248005" cy="584775"/>
            </a:xfrm>
            <a:prstGeom prst="rect">
              <a:avLst/>
            </a:prstGeom>
          </p:spPr>
          <p:txBody>
            <a:bodyPr wrap="none">
              <a:spAutoFit/>
            </a:bodyPr>
            <a:lstStyle/>
            <a:p>
              <a:r>
                <a:rPr lang="en-US" sz="3200" dirty="0" smtClean="0"/>
                <a:t>Thermodynamics</a:t>
              </a:r>
              <a:endParaRPr lang="en-US" sz="3200" dirty="0"/>
            </a:p>
          </p:txBody>
        </p:sp>
      </p:grpSp>
    </p:spTree>
    <p:extLst>
      <p:ext uri="{BB962C8B-B14F-4D97-AF65-F5344CB8AC3E}">
        <p14:creationId xmlns:p14="http://schemas.microsoft.com/office/powerpoint/2010/main" val="91729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effectLst/>
              </a:rPr>
              <a:t>Never Enough: The Neuroscience and Experience of Addiction </a:t>
            </a:r>
            <a:br>
              <a:rPr lang="en-US" b="1" dirty="0">
                <a:effectLst/>
              </a:rPr>
            </a:br>
            <a:endParaRPr lang="en-US" dirty="0"/>
          </a:p>
        </p:txBody>
      </p:sp>
      <p:sp>
        <p:nvSpPr>
          <p:cNvPr id="5" name="Content Placeholder 4"/>
          <p:cNvSpPr>
            <a:spLocks noGrp="1"/>
          </p:cNvSpPr>
          <p:nvPr>
            <p:ph sz="half" idx="2"/>
          </p:nvPr>
        </p:nvSpPr>
        <p:spPr/>
        <p:txBody>
          <a:bodyPr>
            <a:normAutofit/>
          </a:bodyPr>
          <a:lstStyle/>
          <a:p>
            <a:r>
              <a:rPr lang="en-US" dirty="0" smtClean="0"/>
              <a:t>A response: The effect the drug has on the brain </a:t>
            </a:r>
          </a:p>
          <a:p>
            <a:r>
              <a:rPr lang="en-US" dirty="0" smtClean="0"/>
              <a:t>B response: The response of the brain to the drug. The brain adjusts the set point, and responds with an </a:t>
            </a:r>
            <a:r>
              <a:rPr lang="en-US" i="1" dirty="0" smtClean="0"/>
              <a:t>exactly opposite</a:t>
            </a:r>
            <a:r>
              <a:rPr lang="en-US" dirty="0" smtClean="0"/>
              <a:t> response. </a:t>
            </a:r>
          </a:p>
          <a:p>
            <a:r>
              <a:rPr lang="en-US" dirty="0" smtClean="0"/>
              <a:t>This gives rise to withdrawal symptoms and dependency </a:t>
            </a:r>
          </a:p>
          <a:p>
            <a:endParaRPr lang="en-US" dirty="0"/>
          </a:p>
        </p:txBody>
      </p:sp>
      <p:pic>
        <p:nvPicPr>
          <p:cNvPr id="1026" name="Picture 2" descr="https://images-na.ssl-images-amazon.com/images/I/51Z45vkQAFL._SX322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143" y="1580050"/>
            <a:ext cx="3171800" cy="4884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979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a:srcRect l="28274" r="28155"/>
          <a:stretch/>
        </p:blipFill>
        <p:spPr>
          <a:xfrm>
            <a:off x="7162735" y="261257"/>
            <a:ext cx="4833862" cy="6240437"/>
          </a:xfrm>
          <a:prstGeom prst="rect">
            <a:avLst/>
          </a:prstGeom>
        </p:spPr>
      </p:pic>
      <p:pic>
        <p:nvPicPr>
          <p:cNvPr id="4" name="Picture 3"/>
          <p:cNvPicPr>
            <a:picLocks noChangeAspect="1"/>
          </p:cNvPicPr>
          <p:nvPr/>
        </p:nvPicPr>
        <p:blipFill rotWithShape="1">
          <a:blip r:embed="rId4"/>
          <a:srcRect l="28989" r="29047"/>
          <a:stretch/>
        </p:blipFill>
        <p:spPr>
          <a:xfrm>
            <a:off x="683583" y="261257"/>
            <a:ext cx="4630111" cy="6206318"/>
          </a:xfrm>
          <a:prstGeom prst="rect">
            <a:avLst/>
          </a:prstGeom>
        </p:spPr>
      </p:pic>
      <p:sp>
        <p:nvSpPr>
          <p:cNvPr id="5" name="Rectangle 4"/>
          <p:cNvSpPr/>
          <p:nvPr/>
        </p:nvSpPr>
        <p:spPr>
          <a:xfrm>
            <a:off x="3464653" y="6501694"/>
            <a:ext cx="9144000" cy="369332"/>
          </a:xfrm>
          <a:prstGeom prst="rect">
            <a:avLst/>
          </a:prstGeom>
        </p:spPr>
        <p:txBody>
          <a:bodyPr wrap="square">
            <a:spAutoFit/>
          </a:bodyPr>
          <a:lstStyle/>
          <a:p>
            <a:r>
              <a:rPr lang="en-US" dirty="0"/>
              <a:t>https://thebrain.mcgill.ca/flash/i/i_03/i_03_m/i_03_m_par/i_03_m_par_cafeine.html</a:t>
            </a:r>
          </a:p>
        </p:txBody>
      </p:sp>
    </p:spTree>
    <p:extLst>
      <p:ext uri="{BB962C8B-B14F-4D97-AF65-F5344CB8AC3E}">
        <p14:creationId xmlns:p14="http://schemas.microsoft.com/office/powerpoint/2010/main" val="3558829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30917" r="31083"/>
          <a:stretch/>
        </p:blipFill>
        <p:spPr>
          <a:xfrm>
            <a:off x="502920" y="1094825"/>
            <a:ext cx="3779520" cy="5594684"/>
          </a:xfrm>
          <a:prstGeom prst="rect">
            <a:avLst/>
          </a:prstGeom>
        </p:spPr>
      </p:pic>
      <p:sp>
        <p:nvSpPr>
          <p:cNvPr id="4" name="Rectangle 3"/>
          <p:cNvSpPr/>
          <p:nvPr/>
        </p:nvSpPr>
        <p:spPr>
          <a:xfrm>
            <a:off x="5658787" y="574433"/>
            <a:ext cx="1298753" cy="461665"/>
          </a:xfrm>
          <a:prstGeom prst="rect">
            <a:avLst/>
          </a:prstGeom>
        </p:spPr>
        <p:txBody>
          <a:bodyPr wrap="none">
            <a:spAutoFit/>
          </a:bodyPr>
          <a:lstStyle/>
          <a:p>
            <a:r>
              <a:rPr lang="en-US" sz="2400" dirty="0" smtClean="0">
                <a:latin typeface="Arial" panose="020B0604020202020204" pitchFamily="34" charset="0"/>
                <a:cs typeface="Arial" panose="020B0604020202020204" pitchFamily="34" charset="0"/>
              </a:rPr>
              <a:t>Nicotine</a:t>
            </a:r>
            <a:endParaRPr lang="en-US" sz="2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4"/>
          <a:srcRect l="31500" r="31584"/>
          <a:stretch/>
        </p:blipFill>
        <p:spPr>
          <a:xfrm>
            <a:off x="4450080" y="1071264"/>
            <a:ext cx="3733800" cy="5689199"/>
          </a:xfrm>
          <a:prstGeom prst="rect">
            <a:avLst/>
          </a:prstGeom>
        </p:spPr>
      </p:pic>
      <p:sp>
        <p:nvSpPr>
          <p:cNvPr id="6" name="Rectangle 5"/>
          <p:cNvSpPr/>
          <p:nvPr/>
        </p:nvSpPr>
        <p:spPr>
          <a:xfrm>
            <a:off x="1683831" y="574433"/>
            <a:ext cx="1316386"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Cocaine</a:t>
            </a:r>
          </a:p>
        </p:txBody>
      </p:sp>
      <p:pic>
        <p:nvPicPr>
          <p:cNvPr id="7" name="Picture 6"/>
          <p:cNvPicPr>
            <a:picLocks noChangeAspect="1"/>
          </p:cNvPicPr>
          <p:nvPr/>
        </p:nvPicPr>
        <p:blipFill rotWithShape="1">
          <a:blip r:embed="rId5"/>
          <a:srcRect l="39168" r="38916"/>
          <a:stretch/>
        </p:blipFill>
        <p:spPr>
          <a:xfrm>
            <a:off x="8922470" y="1094826"/>
            <a:ext cx="2207501" cy="5665638"/>
          </a:xfrm>
          <a:prstGeom prst="rect">
            <a:avLst/>
          </a:prstGeom>
        </p:spPr>
      </p:pic>
      <p:sp>
        <p:nvSpPr>
          <p:cNvPr id="8" name="Rectangle 7"/>
          <p:cNvSpPr/>
          <p:nvPr/>
        </p:nvSpPr>
        <p:spPr>
          <a:xfrm>
            <a:off x="9250635" y="574433"/>
            <a:ext cx="1245854" cy="461665"/>
          </a:xfrm>
          <a:prstGeom prst="rect">
            <a:avLst/>
          </a:prstGeom>
        </p:spPr>
        <p:txBody>
          <a:bodyPr wrap="none">
            <a:spAutoFit/>
          </a:bodyPr>
          <a:lstStyle/>
          <a:p>
            <a:r>
              <a:rPr lang="en-US" sz="2400" dirty="0" smtClean="0">
                <a:latin typeface="Arial" panose="020B0604020202020204" pitchFamily="34" charset="0"/>
                <a:cs typeface="Arial" panose="020B0604020202020204" pitchFamily="34" charset="0"/>
              </a:rPr>
              <a:t>Opiates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1156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Human metabolism is a tightly regulated process</a:t>
            </a:r>
            <a:endParaRPr lang="en-US" dirty="0"/>
          </a:p>
        </p:txBody>
      </p:sp>
      <p:pic>
        <p:nvPicPr>
          <p:cNvPr id="1026" name="Picture 2" descr="https://images-na.ssl-images-amazon.com/images/I/71CJNbsxXu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363" y="1839016"/>
            <a:ext cx="3323116" cy="50189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29574" t="28863" r="33333" b="29586"/>
          <a:stretch/>
        </p:blipFill>
        <p:spPr>
          <a:xfrm>
            <a:off x="3782311" y="2826167"/>
            <a:ext cx="3827721" cy="2411824"/>
          </a:xfrm>
          <a:prstGeom prst="rect">
            <a:avLst/>
          </a:prstGeom>
        </p:spPr>
      </p:pic>
      <p:pic>
        <p:nvPicPr>
          <p:cNvPr id="6" name="Picture 5"/>
          <p:cNvPicPr>
            <a:picLocks noChangeAspect="1"/>
          </p:cNvPicPr>
          <p:nvPr/>
        </p:nvPicPr>
        <p:blipFill rotWithShape="1">
          <a:blip r:embed="rId4"/>
          <a:srcRect l="26899" t="27622" r="28566" b="14290"/>
          <a:stretch/>
        </p:blipFill>
        <p:spPr>
          <a:xfrm>
            <a:off x="7995683" y="2492699"/>
            <a:ext cx="4196317" cy="3078761"/>
          </a:xfrm>
          <a:prstGeom prst="rect">
            <a:avLst/>
          </a:prstGeom>
        </p:spPr>
      </p:pic>
    </p:spTree>
    <p:extLst>
      <p:ext uri="{BB962C8B-B14F-4D97-AF65-F5344CB8AC3E}">
        <p14:creationId xmlns:p14="http://schemas.microsoft.com/office/powerpoint/2010/main" val="827351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descr="A 3D printed coronavirus model is seen in front of the words &quot;Coronavirus COVID-19, one million deaths&quot; on display in this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15" y="343216"/>
            <a:ext cx="10925244" cy="61454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214891" y="6488668"/>
            <a:ext cx="4650697" cy="369332"/>
          </a:xfrm>
          <a:prstGeom prst="rect">
            <a:avLst/>
          </a:prstGeom>
        </p:spPr>
        <p:txBody>
          <a:bodyPr wrap="none">
            <a:spAutoFit/>
          </a:bodyPr>
          <a:lstStyle/>
          <a:p>
            <a:r>
              <a:rPr lang="en-US" dirty="0"/>
              <a:t>https://www.bbc.com/news/world-54337098</a:t>
            </a:r>
          </a:p>
        </p:txBody>
      </p:sp>
    </p:spTree>
    <p:extLst>
      <p:ext uri="{BB962C8B-B14F-4D97-AF65-F5344CB8AC3E}">
        <p14:creationId xmlns:p14="http://schemas.microsoft.com/office/powerpoint/2010/main" val="2109165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examples of process dynamics/control?</a:t>
            </a:r>
            <a:endParaRPr lang="en-US" dirty="0"/>
          </a:p>
        </p:txBody>
      </p:sp>
      <p:sp>
        <p:nvSpPr>
          <p:cNvPr id="3" name="Content Placeholder 2"/>
          <p:cNvSpPr>
            <a:spLocks noGrp="1"/>
          </p:cNvSpPr>
          <p:nvPr>
            <p:ph idx="1"/>
          </p:nvPr>
        </p:nvSpPr>
        <p:spPr>
          <a:xfrm>
            <a:off x="913795" y="1732449"/>
            <a:ext cx="10353762" cy="4395396"/>
          </a:xfrm>
        </p:spPr>
        <p:txBody>
          <a:bodyPr>
            <a:normAutofit fontScale="92500" lnSpcReduction="20000"/>
          </a:bodyPr>
          <a:lstStyle/>
          <a:p>
            <a:r>
              <a:rPr lang="en-US" sz="3200" dirty="0" smtClean="0"/>
              <a:t>Conservation efforts – animal and plant species </a:t>
            </a:r>
          </a:p>
          <a:p>
            <a:r>
              <a:rPr lang="en-US" sz="3200" dirty="0" smtClean="0"/>
              <a:t>Climate change </a:t>
            </a:r>
          </a:p>
          <a:p>
            <a:r>
              <a:rPr lang="en-US" sz="3200" dirty="0" smtClean="0"/>
              <a:t>Economic activity </a:t>
            </a:r>
          </a:p>
          <a:p>
            <a:r>
              <a:rPr lang="en-US" sz="3200" dirty="0" smtClean="0"/>
              <a:t>Teaching/Learning</a:t>
            </a:r>
          </a:p>
          <a:p>
            <a:r>
              <a:rPr lang="en-US" sz="3200" dirty="0" smtClean="0"/>
              <a:t>Parenting</a:t>
            </a:r>
          </a:p>
          <a:p>
            <a:r>
              <a:rPr lang="en-US" sz="3200" dirty="0" smtClean="0"/>
              <a:t>Sports/games</a:t>
            </a:r>
          </a:p>
          <a:p>
            <a:r>
              <a:rPr lang="en-US" sz="3200" dirty="0" smtClean="0"/>
              <a:t>Stuff we do without thinking (open a door, walk. Etc.)</a:t>
            </a:r>
          </a:p>
          <a:p>
            <a:r>
              <a:rPr lang="en-US" sz="3200" dirty="0"/>
              <a:t>Eating/weight control </a:t>
            </a:r>
          </a:p>
        </p:txBody>
      </p:sp>
    </p:spTree>
    <p:extLst>
      <p:ext uri="{BB962C8B-B14F-4D97-AF65-F5344CB8AC3E}">
        <p14:creationId xmlns:p14="http://schemas.microsoft.com/office/powerpoint/2010/main" val="189799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1572061" y="240268"/>
            <a:ext cx="5316135" cy="369332"/>
          </a:xfrm>
          <a:prstGeom prst="rect">
            <a:avLst/>
          </a:prstGeom>
        </p:spPr>
        <p:txBody>
          <a:bodyPr wrap="none">
            <a:spAutoFit/>
          </a:bodyPr>
          <a:lstStyle/>
          <a:p>
            <a:r>
              <a:rPr lang="en-US" dirty="0"/>
              <a:t>https://www.youtube.com/watch?v=4mnK-1Und_0</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rotWithShape="1">
          <a:blip r:embed="rId2"/>
          <a:srcRect l="4000" t="23185" r="70917" b="24963"/>
          <a:stretch/>
        </p:blipFill>
        <p:spPr>
          <a:xfrm>
            <a:off x="913795" y="609599"/>
            <a:ext cx="10353762" cy="6019629"/>
          </a:xfrm>
          <a:prstGeom prst="rect">
            <a:avLst/>
          </a:prstGeom>
        </p:spPr>
      </p:pic>
    </p:spTree>
    <p:extLst>
      <p:ext uri="{BB962C8B-B14F-4D97-AF65-F5344CB8AC3E}">
        <p14:creationId xmlns:p14="http://schemas.microsoft.com/office/powerpoint/2010/main" val="22929737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Dynamics and Control</a:t>
            </a:r>
            <a:endParaRPr lang="en-US" dirty="0"/>
          </a:p>
        </p:txBody>
      </p:sp>
      <p:sp>
        <p:nvSpPr>
          <p:cNvPr id="3" name="Content Placeholder 2"/>
          <p:cNvSpPr>
            <a:spLocks noGrp="1"/>
          </p:cNvSpPr>
          <p:nvPr>
            <p:ph sz="half" idx="1"/>
          </p:nvPr>
        </p:nvSpPr>
        <p:spPr/>
        <p:txBody>
          <a:bodyPr>
            <a:normAutofit/>
          </a:bodyPr>
          <a:lstStyle/>
          <a:p>
            <a:endParaRPr lang="en-US"/>
          </a:p>
        </p:txBody>
      </p:sp>
      <p:sp>
        <p:nvSpPr>
          <p:cNvPr id="4" name="Content Placeholder 3"/>
          <p:cNvSpPr>
            <a:spLocks noGrp="1"/>
          </p:cNvSpPr>
          <p:nvPr>
            <p:ph sz="half" idx="2"/>
          </p:nvPr>
        </p:nvSpPr>
        <p:spPr>
          <a:xfrm>
            <a:off x="6827732" y="1809246"/>
            <a:ext cx="5064665" cy="4058751"/>
          </a:xfrm>
        </p:spPr>
        <p:txBody>
          <a:bodyPr>
            <a:normAutofit/>
          </a:bodyPr>
          <a:lstStyle/>
          <a:p>
            <a:r>
              <a:rPr lang="en-US" sz="3200" dirty="0" smtClean="0"/>
              <a:t>Dynamics: How does the process respond to a change in the inputs?</a:t>
            </a:r>
          </a:p>
          <a:p>
            <a:endParaRPr lang="en-US" sz="3200" dirty="0" smtClean="0"/>
          </a:p>
          <a:p>
            <a:r>
              <a:rPr lang="en-US" sz="3200" dirty="0" smtClean="0"/>
              <a:t>Control: How do we achieve a desired operating state?</a:t>
            </a:r>
            <a:endParaRPr lang="en-US" sz="3200" dirty="0"/>
          </a:p>
        </p:txBody>
      </p:sp>
      <p:pic>
        <p:nvPicPr>
          <p:cNvPr id="5" name="Picture 4"/>
          <p:cNvPicPr>
            <a:picLocks noChangeAspect="1"/>
          </p:cNvPicPr>
          <p:nvPr/>
        </p:nvPicPr>
        <p:blipFill>
          <a:blip r:embed="rId2"/>
          <a:stretch>
            <a:fillRect/>
          </a:stretch>
        </p:blipFill>
        <p:spPr>
          <a:xfrm>
            <a:off x="272637" y="1732449"/>
            <a:ext cx="6342811" cy="4212347"/>
          </a:xfrm>
          <a:prstGeom prst="rect">
            <a:avLst/>
          </a:prstGeom>
        </p:spPr>
      </p:pic>
    </p:spTree>
    <p:extLst>
      <p:ext uri="{BB962C8B-B14F-4D97-AF65-F5344CB8AC3E}">
        <p14:creationId xmlns:p14="http://schemas.microsoft.com/office/powerpoint/2010/main" val="11007832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 in this course</a:t>
            </a:r>
            <a:endParaRPr lang="en-US" dirty="0"/>
          </a:p>
        </p:txBody>
      </p:sp>
      <p:sp>
        <p:nvSpPr>
          <p:cNvPr id="5" name="Content Placeholder 4"/>
          <p:cNvSpPr>
            <a:spLocks noGrp="1"/>
          </p:cNvSpPr>
          <p:nvPr>
            <p:ph idx="1"/>
          </p:nvPr>
        </p:nvSpPr>
        <p:spPr/>
        <p:txBody>
          <a:bodyPr/>
          <a:lstStyle/>
          <a:p>
            <a:r>
              <a:rPr lang="en-US" dirty="0" smtClean="0"/>
              <a:t>How to identify feedback control processes</a:t>
            </a:r>
          </a:p>
          <a:p>
            <a:r>
              <a:rPr lang="en-US" dirty="0" smtClean="0"/>
              <a:t>How to model dynamic processes (non steady-state) </a:t>
            </a:r>
          </a:p>
          <a:p>
            <a:r>
              <a:rPr lang="en-US" dirty="0" smtClean="0"/>
              <a:t>How to simulate dynamic processes and predict the response</a:t>
            </a:r>
          </a:p>
          <a:p>
            <a:r>
              <a:rPr lang="en-US" dirty="0" smtClean="0"/>
              <a:t>How to develop process control strategies </a:t>
            </a:r>
          </a:p>
          <a:p>
            <a:r>
              <a:rPr lang="en-US" dirty="0" smtClean="0"/>
              <a:t>How to tune, optimize, and analyze control strategies</a:t>
            </a:r>
          </a:p>
          <a:p>
            <a:r>
              <a:rPr lang="en-US" dirty="0" smtClean="0"/>
              <a:t>How to determine the stability of a control strategy</a:t>
            </a:r>
            <a:endParaRPr lang="en-US" dirty="0"/>
          </a:p>
        </p:txBody>
      </p:sp>
    </p:spTree>
    <p:extLst>
      <p:ext uri="{BB962C8B-B14F-4D97-AF65-F5344CB8AC3E}">
        <p14:creationId xmlns:p14="http://schemas.microsoft.com/office/powerpoint/2010/main" val="1044667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About Prof Verduzco</a:t>
            </a:r>
            <a:endParaRPr lang="en-US" dirty="0"/>
          </a:p>
        </p:txBody>
      </p:sp>
      <p:sp>
        <p:nvSpPr>
          <p:cNvPr id="6" name="Content Placeholder 5"/>
          <p:cNvSpPr>
            <a:spLocks noGrp="1"/>
          </p:cNvSpPr>
          <p:nvPr>
            <p:ph idx="1"/>
          </p:nvPr>
        </p:nvSpPr>
        <p:spPr>
          <a:xfrm>
            <a:off x="913795" y="1732449"/>
            <a:ext cx="10353762" cy="4623746"/>
          </a:xfrm>
        </p:spPr>
        <p:txBody>
          <a:bodyPr>
            <a:normAutofit/>
          </a:bodyPr>
          <a:lstStyle/>
          <a:p>
            <a:r>
              <a:rPr lang="en-US" dirty="0" smtClean="0"/>
              <a:t>Rice Undergrad (class of 2001), Chemical Engineering </a:t>
            </a:r>
          </a:p>
          <a:p>
            <a:r>
              <a:rPr lang="en-US" dirty="0" smtClean="0"/>
              <a:t>Has taught at Rice for 12 years: Thermodynamics (8 years), Heat/Mass transfer (2 years), Graduate courses on polymers and surface analysis; undergraduate course on preparing a thesis and applying to graduate school. </a:t>
            </a:r>
          </a:p>
          <a:p>
            <a:r>
              <a:rPr lang="en-US" dirty="0" smtClean="0"/>
              <a:t>Second time teaching process control </a:t>
            </a:r>
          </a:p>
          <a:p>
            <a:r>
              <a:rPr lang="en-US" dirty="0" smtClean="0"/>
              <a:t>Teaching style – active/engaging. Lecture on a topic + examples + in class problems </a:t>
            </a:r>
          </a:p>
          <a:p>
            <a:r>
              <a:rPr lang="en-US" dirty="0" smtClean="0"/>
              <a:t>Please interrupt with questions or email me with questions, especially if you see an error</a:t>
            </a:r>
          </a:p>
          <a:p>
            <a:r>
              <a:rPr lang="en-US" dirty="0" smtClean="0"/>
              <a:t>Random Facts: two kids, just got a dog, like video games (Switch) will challenge you to Mario Kart; enjoys sports (running, biking, basketball), watching NBA</a:t>
            </a:r>
          </a:p>
          <a:p>
            <a:r>
              <a:rPr lang="en-US" dirty="0" smtClean="0"/>
              <a:t>Current research topics of interest: polymeric membranes for water treatment, bioelectronics, porous materials and flow chemistry</a:t>
            </a:r>
          </a:p>
        </p:txBody>
      </p:sp>
    </p:spTree>
    <p:extLst>
      <p:ext uri="{BB962C8B-B14F-4D97-AF65-F5344CB8AC3E}">
        <p14:creationId xmlns:p14="http://schemas.microsoft.com/office/powerpoint/2010/main" val="27366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Most real-world processes are not at steady-state, and adjustments are required to maintain a target</a:t>
            </a:r>
            <a:endParaRPr lang="en-US" dirty="0"/>
          </a:p>
        </p:txBody>
      </p:sp>
      <p:pic>
        <p:nvPicPr>
          <p:cNvPr id="4" name="Picture 2" descr="Central Air Conditioning System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36" y="2934127"/>
            <a:ext cx="3163905" cy="21989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7420" y="2604151"/>
            <a:ext cx="2858867" cy="2858867"/>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r="13775"/>
          <a:stretch/>
        </p:blipFill>
        <p:spPr>
          <a:xfrm>
            <a:off x="5639806" y="3003155"/>
            <a:ext cx="3444036" cy="2060858"/>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04712" y="2604834"/>
            <a:ext cx="2411290" cy="2857500"/>
          </a:xfrm>
          <a:prstGeom prst="rect">
            <a:avLst/>
          </a:prstGeom>
        </p:spPr>
      </p:pic>
    </p:spTree>
    <p:extLst>
      <p:ext uri="{BB962C8B-B14F-4D97-AF65-F5344CB8AC3E}">
        <p14:creationId xmlns:p14="http://schemas.microsoft.com/office/powerpoint/2010/main" val="77499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Dynamics and Control</a:t>
            </a:r>
            <a:endParaRPr lang="en-US" dirty="0"/>
          </a:p>
        </p:txBody>
      </p:sp>
      <p:sp>
        <p:nvSpPr>
          <p:cNvPr id="3" name="Content Placeholder 2"/>
          <p:cNvSpPr>
            <a:spLocks noGrp="1"/>
          </p:cNvSpPr>
          <p:nvPr>
            <p:ph idx="1"/>
          </p:nvPr>
        </p:nvSpPr>
        <p:spPr/>
        <p:txBody>
          <a:bodyPr>
            <a:normAutofit/>
          </a:bodyPr>
          <a:lstStyle/>
          <a:p>
            <a:r>
              <a:rPr lang="en-US" sz="3200" dirty="0" smtClean="0"/>
              <a:t>Process Dynamics: What happens when processes are not at steady state? </a:t>
            </a:r>
          </a:p>
          <a:p>
            <a:endParaRPr lang="en-US" sz="3200" dirty="0" smtClean="0"/>
          </a:p>
          <a:p>
            <a:r>
              <a:rPr lang="en-US" sz="3200" dirty="0" smtClean="0"/>
              <a:t>Process Control: How can we ensure that processes stay at steady state at desired conditions? </a:t>
            </a:r>
            <a:endParaRPr lang="en-US" sz="3200" dirty="0"/>
          </a:p>
        </p:txBody>
      </p:sp>
    </p:spTree>
    <p:extLst>
      <p:ext uri="{BB962C8B-B14F-4D97-AF65-F5344CB8AC3E}">
        <p14:creationId xmlns:p14="http://schemas.microsoft.com/office/powerpoint/2010/main" val="126472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entral Air Conditioning System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941" y="198782"/>
            <a:ext cx="8332728" cy="57912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44941" y="6077680"/>
            <a:ext cx="8219557" cy="646331"/>
          </a:xfrm>
          <a:prstGeom prst="rect">
            <a:avLst/>
          </a:prstGeom>
        </p:spPr>
        <p:txBody>
          <a:bodyPr wrap="square">
            <a:spAutoFit/>
          </a:bodyPr>
          <a:lstStyle/>
          <a:p>
            <a:r>
              <a:rPr lang="en-US" dirty="0"/>
              <a:t>https://www.thisoldhouse.com/heating-cooling/21018992/read-this-before-you-install-central-air-conditioning</a:t>
            </a:r>
          </a:p>
        </p:txBody>
      </p:sp>
    </p:spTree>
    <p:extLst>
      <p:ext uri="{BB962C8B-B14F-4D97-AF65-F5344CB8AC3E}">
        <p14:creationId xmlns:p14="http://schemas.microsoft.com/office/powerpoint/2010/main" val="12315486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Control</a:t>
            </a:r>
            <a:endParaRPr lang="en-US" dirty="0"/>
          </a:p>
        </p:txBody>
      </p:sp>
      <p:pic>
        <p:nvPicPr>
          <p:cNvPr id="2050" name="Picture 2" descr="air conditio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35" y="2419065"/>
            <a:ext cx="3260890" cy="2173927"/>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3520661" y="3076431"/>
            <a:ext cx="873457" cy="95534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Central Air Conditioning System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8354" y="2419066"/>
            <a:ext cx="3125337" cy="2172109"/>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7847927" y="3076431"/>
            <a:ext cx="873457" cy="95534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Thermostats"/>
          <p:cNvPicPr>
            <a:picLocks noChangeAspect="1" noChangeArrowheads="1"/>
          </p:cNvPicPr>
          <p:nvPr/>
        </p:nvPicPr>
        <p:blipFill rotWithShape="1">
          <a:blip r:embed="rId4">
            <a:extLst>
              <a:ext uri="{28A0092B-C50C-407E-A947-70E740481C1C}">
                <a14:useLocalDpi xmlns:a14="http://schemas.microsoft.com/office/drawing/2010/main" val="0"/>
              </a:ext>
            </a:extLst>
          </a:blip>
          <a:srcRect t="18312" r="63988" b="28436"/>
          <a:stretch/>
        </p:blipFill>
        <p:spPr bwMode="auto">
          <a:xfrm>
            <a:off x="8885619" y="2464397"/>
            <a:ext cx="3306381" cy="212677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a:stCxn id="2054" idx="2"/>
          </p:cNvCxnSpPr>
          <p:nvPr/>
        </p:nvCxnSpPr>
        <p:spPr>
          <a:xfrm flipH="1">
            <a:off x="10538809" y="4591175"/>
            <a:ext cx="1" cy="11579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1446663" y="5639937"/>
            <a:ext cx="9092146" cy="109182"/>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446662" y="4698243"/>
            <a:ext cx="13648" cy="9416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844941" y="6077680"/>
            <a:ext cx="8219557" cy="646331"/>
          </a:xfrm>
          <a:prstGeom prst="rect">
            <a:avLst/>
          </a:prstGeom>
        </p:spPr>
        <p:txBody>
          <a:bodyPr wrap="square">
            <a:spAutoFit/>
          </a:bodyPr>
          <a:lstStyle/>
          <a:p>
            <a:r>
              <a:rPr lang="en-US" dirty="0"/>
              <a:t>https://www.thisoldhouse.com/heating-cooling/21018992/read-this-before-you-install-central-air-conditioning</a:t>
            </a:r>
          </a:p>
        </p:txBody>
      </p:sp>
    </p:spTree>
    <p:extLst>
      <p:ext uri="{BB962C8B-B14F-4D97-AF65-F5344CB8AC3E}">
        <p14:creationId xmlns:p14="http://schemas.microsoft.com/office/powerpoint/2010/main" val="11654410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54830" y="2122003"/>
            <a:ext cx="11335244" cy="4196910"/>
          </a:xfrm>
          <a:prstGeom prst="rect">
            <a:avLst/>
          </a:prstGeom>
        </p:spPr>
      </p:pic>
      <p:sp>
        <p:nvSpPr>
          <p:cNvPr id="2" name="Title 1"/>
          <p:cNvSpPr>
            <a:spLocks noGrp="1"/>
          </p:cNvSpPr>
          <p:nvPr>
            <p:ph type="title"/>
          </p:nvPr>
        </p:nvSpPr>
        <p:spPr/>
        <p:txBody>
          <a:bodyPr/>
          <a:lstStyle/>
          <a:p>
            <a:pPr algn="l"/>
            <a:endParaRPr lang="en-US" dirty="0"/>
          </a:p>
        </p:txBody>
      </p:sp>
      <p:cxnSp>
        <p:nvCxnSpPr>
          <p:cNvPr id="10" name="Straight Arrow Connector 9"/>
          <p:cNvCxnSpPr/>
          <p:nvPr/>
        </p:nvCxnSpPr>
        <p:spPr>
          <a:xfrm flipH="1" flipV="1">
            <a:off x="1733265" y="1926201"/>
            <a:ext cx="27296" cy="38236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760561" y="5749844"/>
            <a:ext cx="9280478" cy="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760561" y="4026090"/>
            <a:ext cx="8789158" cy="40943"/>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0549719" y="3143359"/>
            <a:ext cx="1553817" cy="1162809"/>
            <a:chOff x="10549719" y="3143359"/>
            <a:chExt cx="1553817" cy="1162809"/>
          </a:xfrm>
        </p:grpSpPr>
        <p:sp>
          <p:nvSpPr>
            <p:cNvPr id="18" name="Rectangle 17"/>
            <p:cNvSpPr/>
            <p:nvPr/>
          </p:nvSpPr>
          <p:spPr>
            <a:xfrm>
              <a:off x="10549719" y="3143359"/>
              <a:ext cx="1553817" cy="523220"/>
            </a:xfrm>
            <a:prstGeom prst="rect">
              <a:avLst/>
            </a:prstGeom>
          </p:spPr>
          <p:txBody>
            <a:bodyPr wrap="square">
              <a:spAutoFit/>
            </a:bodyPr>
            <a:lstStyle/>
            <a:p>
              <a:r>
                <a:rPr lang="en-US" sz="2800" dirty="0"/>
                <a:t>Set point</a:t>
              </a:r>
            </a:p>
          </p:txBody>
        </p:sp>
        <p:sp>
          <p:nvSpPr>
            <p:cNvPr id="19" name="Freeform 18"/>
            <p:cNvSpPr/>
            <p:nvPr/>
          </p:nvSpPr>
          <p:spPr>
            <a:xfrm>
              <a:off x="10706668" y="3827898"/>
              <a:ext cx="668741" cy="478270"/>
            </a:xfrm>
            <a:custGeom>
              <a:avLst/>
              <a:gdLst>
                <a:gd name="connsiteX0" fmla="*/ 668741 w 668741"/>
                <a:gd name="connsiteY0" fmla="*/ 0 h 478270"/>
                <a:gd name="connsiteX1" fmla="*/ 504968 w 668741"/>
                <a:gd name="connsiteY1" fmla="*/ 464024 h 478270"/>
                <a:gd name="connsiteX2" fmla="*/ 0 w 668741"/>
                <a:gd name="connsiteY2" fmla="*/ 313898 h 478270"/>
              </a:gdLst>
              <a:ahLst/>
              <a:cxnLst>
                <a:cxn ang="0">
                  <a:pos x="connsiteX0" y="connsiteY0"/>
                </a:cxn>
                <a:cxn ang="0">
                  <a:pos x="connsiteX1" y="connsiteY1"/>
                </a:cxn>
                <a:cxn ang="0">
                  <a:pos x="connsiteX2" y="connsiteY2"/>
                </a:cxn>
              </a:cxnLst>
              <a:rect l="l" t="t" r="r" b="b"/>
              <a:pathLst>
                <a:path w="668741" h="478270">
                  <a:moveTo>
                    <a:pt x="668741" y="0"/>
                  </a:moveTo>
                  <a:cubicBezTo>
                    <a:pt x="642583" y="205854"/>
                    <a:pt x="616425" y="411708"/>
                    <a:pt x="504968" y="464024"/>
                  </a:cubicBezTo>
                  <a:cubicBezTo>
                    <a:pt x="393511" y="516340"/>
                    <a:pt x="196755" y="415119"/>
                    <a:pt x="0" y="313898"/>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07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Dynamics and Control</a:t>
            </a:r>
            <a:endParaRPr lang="en-US" dirty="0"/>
          </a:p>
        </p:txBody>
      </p:sp>
      <p:sp>
        <p:nvSpPr>
          <p:cNvPr id="3" name="Content Placeholder 2"/>
          <p:cNvSpPr>
            <a:spLocks noGrp="1"/>
          </p:cNvSpPr>
          <p:nvPr>
            <p:ph sz="half" idx="1"/>
          </p:nvPr>
        </p:nvSpPr>
        <p:spPr/>
        <p:txBody>
          <a:bodyPr>
            <a:normAutofit/>
          </a:bodyPr>
          <a:lstStyle/>
          <a:p>
            <a:endParaRPr lang="en-US"/>
          </a:p>
        </p:txBody>
      </p:sp>
      <p:sp>
        <p:nvSpPr>
          <p:cNvPr id="4" name="Content Placeholder 3"/>
          <p:cNvSpPr>
            <a:spLocks noGrp="1"/>
          </p:cNvSpPr>
          <p:nvPr>
            <p:ph sz="half" idx="2"/>
          </p:nvPr>
        </p:nvSpPr>
        <p:spPr>
          <a:xfrm>
            <a:off x="6827732" y="1809246"/>
            <a:ext cx="5064665" cy="4058751"/>
          </a:xfrm>
        </p:spPr>
        <p:txBody>
          <a:bodyPr>
            <a:normAutofit/>
          </a:bodyPr>
          <a:lstStyle/>
          <a:p>
            <a:r>
              <a:rPr lang="en-US" sz="3200" dirty="0" smtClean="0"/>
              <a:t>Dynamics: How does the process respond to a change in the inputs?</a:t>
            </a:r>
          </a:p>
          <a:p>
            <a:endParaRPr lang="en-US" sz="3200" dirty="0" smtClean="0"/>
          </a:p>
          <a:p>
            <a:r>
              <a:rPr lang="en-US" sz="3200" dirty="0" smtClean="0"/>
              <a:t>Control: How do we achieve a desired operating state?</a:t>
            </a:r>
            <a:endParaRPr lang="en-US" sz="3200" dirty="0"/>
          </a:p>
        </p:txBody>
      </p:sp>
      <p:pic>
        <p:nvPicPr>
          <p:cNvPr id="5" name="Picture 4"/>
          <p:cNvPicPr>
            <a:picLocks noChangeAspect="1"/>
          </p:cNvPicPr>
          <p:nvPr/>
        </p:nvPicPr>
        <p:blipFill>
          <a:blip r:embed="rId2"/>
          <a:stretch>
            <a:fillRect/>
          </a:stretch>
        </p:blipFill>
        <p:spPr>
          <a:xfrm>
            <a:off x="272637" y="1732449"/>
            <a:ext cx="6342811" cy="4212347"/>
          </a:xfrm>
          <a:prstGeom prst="rect">
            <a:avLst/>
          </a:prstGeom>
        </p:spPr>
      </p:pic>
    </p:spTree>
    <p:extLst>
      <p:ext uri="{BB962C8B-B14F-4D97-AF65-F5344CB8AC3E}">
        <p14:creationId xmlns:p14="http://schemas.microsoft.com/office/powerpoint/2010/main" val="179927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54830" y="2543108"/>
            <a:ext cx="11335244" cy="4196910"/>
          </a:xfrm>
          <a:prstGeom prst="rect">
            <a:avLst/>
          </a:prstGeom>
        </p:spPr>
      </p:pic>
      <p:sp>
        <p:nvSpPr>
          <p:cNvPr id="2" name="Title 1"/>
          <p:cNvSpPr>
            <a:spLocks noGrp="1"/>
          </p:cNvSpPr>
          <p:nvPr>
            <p:ph type="title"/>
          </p:nvPr>
        </p:nvSpPr>
        <p:spPr/>
        <p:txBody>
          <a:bodyPr>
            <a:normAutofit/>
          </a:bodyPr>
          <a:lstStyle/>
          <a:p>
            <a:pPr algn="l"/>
            <a:r>
              <a:rPr lang="en-US" dirty="0" smtClean="0"/>
              <a:t>What is the best control strategy?</a:t>
            </a:r>
            <a:endParaRPr lang="en-US" dirty="0"/>
          </a:p>
        </p:txBody>
      </p:sp>
      <p:cxnSp>
        <p:nvCxnSpPr>
          <p:cNvPr id="10" name="Straight Arrow Connector 9"/>
          <p:cNvCxnSpPr/>
          <p:nvPr/>
        </p:nvCxnSpPr>
        <p:spPr>
          <a:xfrm flipH="1" flipV="1">
            <a:off x="1733265" y="2347306"/>
            <a:ext cx="27296" cy="38236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760561" y="6170949"/>
            <a:ext cx="9280478" cy="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760561" y="4447195"/>
            <a:ext cx="8789158" cy="40943"/>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0549719" y="3564464"/>
            <a:ext cx="1553817" cy="1162809"/>
            <a:chOff x="10549719" y="3143359"/>
            <a:chExt cx="1553817" cy="1162809"/>
          </a:xfrm>
        </p:grpSpPr>
        <p:sp>
          <p:nvSpPr>
            <p:cNvPr id="18" name="Rectangle 17"/>
            <p:cNvSpPr/>
            <p:nvPr/>
          </p:nvSpPr>
          <p:spPr>
            <a:xfrm>
              <a:off x="10549719" y="3143359"/>
              <a:ext cx="1553817" cy="523220"/>
            </a:xfrm>
            <a:prstGeom prst="rect">
              <a:avLst/>
            </a:prstGeom>
          </p:spPr>
          <p:txBody>
            <a:bodyPr wrap="square">
              <a:spAutoFit/>
            </a:bodyPr>
            <a:lstStyle/>
            <a:p>
              <a:r>
                <a:rPr lang="en-US" sz="2800" dirty="0"/>
                <a:t>Set point</a:t>
              </a:r>
            </a:p>
          </p:txBody>
        </p:sp>
        <p:sp>
          <p:nvSpPr>
            <p:cNvPr id="19" name="Freeform 18"/>
            <p:cNvSpPr/>
            <p:nvPr/>
          </p:nvSpPr>
          <p:spPr>
            <a:xfrm>
              <a:off x="10706668" y="3827898"/>
              <a:ext cx="668741" cy="478270"/>
            </a:xfrm>
            <a:custGeom>
              <a:avLst/>
              <a:gdLst>
                <a:gd name="connsiteX0" fmla="*/ 668741 w 668741"/>
                <a:gd name="connsiteY0" fmla="*/ 0 h 478270"/>
                <a:gd name="connsiteX1" fmla="*/ 504968 w 668741"/>
                <a:gd name="connsiteY1" fmla="*/ 464024 h 478270"/>
                <a:gd name="connsiteX2" fmla="*/ 0 w 668741"/>
                <a:gd name="connsiteY2" fmla="*/ 313898 h 478270"/>
              </a:gdLst>
              <a:ahLst/>
              <a:cxnLst>
                <a:cxn ang="0">
                  <a:pos x="connsiteX0" y="connsiteY0"/>
                </a:cxn>
                <a:cxn ang="0">
                  <a:pos x="connsiteX1" y="connsiteY1"/>
                </a:cxn>
                <a:cxn ang="0">
                  <a:pos x="connsiteX2" y="connsiteY2"/>
                </a:cxn>
              </a:cxnLst>
              <a:rect l="l" t="t" r="r" b="b"/>
              <a:pathLst>
                <a:path w="668741" h="478270">
                  <a:moveTo>
                    <a:pt x="668741" y="0"/>
                  </a:moveTo>
                  <a:cubicBezTo>
                    <a:pt x="642583" y="205854"/>
                    <a:pt x="616425" y="411708"/>
                    <a:pt x="504968" y="464024"/>
                  </a:cubicBezTo>
                  <a:cubicBezTo>
                    <a:pt x="393511" y="516340"/>
                    <a:pt x="196755" y="415119"/>
                    <a:pt x="0" y="313898"/>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2145572" y="1551719"/>
            <a:ext cx="10162733" cy="923330"/>
          </a:xfrm>
          <a:prstGeom prst="rect">
            <a:avLst/>
          </a:prstGeom>
        </p:spPr>
        <p:txBody>
          <a:bodyPr wrap="square">
            <a:spAutoFit/>
          </a:bodyPr>
          <a:lstStyle/>
          <a:p>
            <a:pPr marL="285750" indent="-285750">
              <a:buFont typeface="Arial" panose="020B0604020202020204" pitchFamily="34" charset="0"/>
              <a:buChar char="•"/>
            </a:pPr>
            <a:r>
              <a:rPr lang="en-US" dirty="0"/>
              <a:t>Deviation of the temperature from a </a:t>
            </a:r>
            <a:r>
              <a:rPr lang="en-US" dirty="0" err="1"/>
              <a:t>setpoint</a:t>
            </a:r>
            <a:r>
              <a:rPr lang="en-US" dirty="0"/>
              <a:t> (</a:t>
            </a:r>
            <a:r>
              <a:rPr lang="en-US" b="1" dirty="0"/>
              <a:t>Proportional Control)</a:t>
            </a:r>
          </a:p>
          <a:p>
            <a:pPr marL="285750" indent="-285750">
              <a:buFont typeface="Arial" panose="020B0604020202020204" pitchFamily="34" charset="0"/>
              <a:buChar char="•"/>
            </a:pPr>
            <a:r>
              <a:rPr lang="en-US" dirty="0"/>
              <a:t>Integral of the temperature offset (</a:t>
            </a:r>
            <a:r>
              <a:rPr lang="en-US" b="1" dirty="0"/>
              <a:t>Integral Control</a:t>
            </a:r>
            <a:r>
              <a:rPr lang="en-US" dirty="0"/>
              <a:t>)</a:t>
            </a:r>
          </a:p>
          <a:p>
            <a:pPr marL="285750" indent="-285750">
              <a:buFont typeface="Arial" panose="020B0604020202020204" pitchFamily="34" charset="0"/>
              <a:buChar char="•"/>
            </a:pPr>
            <a:r>
              <a:rPr lang="en-US" dirty="0"/>
              <a:t>Derivative of the temperature (</a:t>
            </a:r>
            <a:r>
              <a:rPr lang="en-US" b="1" dirty="0"/>
              <a:t>Derivative Control</a:t>
            </a:r>
            <a:r>
              <a:rPr lang="en-US" dirty="0"/>
              <a:t>)</a:t>
            </a:r>
          </a:p>
        </p:txBody>
      </p:sp>
    </p:spTree>
    <p:extLst>
      <p:ext uri="{BB962C8B-B14F-4D97-AF65-F5344CB8AC3E}">
        <p14:creationId xmlns:p14="http://schemas.microsoft.com/office/powerpoint/2010/main" val="5220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2603</TotalTime>
  <Words>1477</Words>
  <Application>Microsoft Office PowerPoint</Application>
  <PresentationFormat>Widescreen</PresentationFormat>
  <Paragraphs>126</Paragraphs>
  <Slides>29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vt:lpstr>
      <vt:lpstr>Calibri</vt:lpstr>
      <vt:lpstr>Calisto MT</vt:lpstr>
      <vt:lpstr>Trebuchet MS</vt:lpstr>
      <vt:lpstr>Wingdings 2</vt:lpstr>
      <vt:lpstr>Slate</vt:lpstr>
      <vt:lpstr>CHBE 470: Process Dynamics and Control</vt:lpstr>
      <vt:lpstr>Prior courses focused on steady-state processes</vt:lpstr>
      <vt:lpstr>Most real-world processes are not at steady-state, and adjustments are required to maintain a target</vt:lpstr>
      <vt:lpstr>Process Dynamics and Control</vt:lpstr>
      <vt:lpstr>PowerPoint Presentation</vt:lpstr>
      <vt:lpstr>Feedback Control</vt:lpstr>
      <vt:lpstr>PowerPoint Presentation</vt:lpstr>
      <vt:lpstr>Feedback Dynamics and Control</vt:lpstr>
      <vt:lpstr>What is the best control strategy?</vt:lpstr>
      <vt:lpstr>CSTR Reactor– what happens when the feed temperature changes?</vt:lpstr>
      <vt:lpstr>Process Dynamics – Response to Disturbance</vt:lpstr>
      <vt:lpstr>Process Dynamics – Response to Disturbance</vt:lpstr>
      <vt:lpstr>Process Control – how do we get the system back to the desired set point?</vt:lpstr>
      <vt:lpstr>Process Dynamics – what happens when the feed temperature changes?</vt:lpstr>
      <vt:lpstr>PowerPoint Presentation</vt:lpstr>
      <vt:lpstr>Chernobyl (HBO)</vt:lpstr>
      <vt:lpstr>PowerPoint Presentation</vt:lpstr>
      <vt:lpstr>PowerPoint Presentation</vt:lpstr>
      <vt:lpstr>PowerPoint Presentation</vt:lpstr>
      <vt:lpstr>Never Enough: The Neuroscience and Experience of Addiction  </vt:lpstr>
      <vt:lpstr>PowerPoint Presentation</vt:lpstr>
      <vt:lpstr>PowerPoint Presentation</vt:lpstr>
      <vt:lpstr>Human metabolism is a tightly regulated process</vt:lpstr>
      <vt:lpstr>PowerPoint Presentation</vt:lpstr>
      <vt:lpstr>Other examples of process dynamics/control?</vt:lpstr>
      <vt:lpstr>PowerPoint Presentation</vt:lpstr>
      <vt:lpstr>Feedback Dynamics and Control</vt:lpstr>
      <vt:lpstr>What you will learn in this course</vt:lpstr>
      <vt:lpstr>About Prof Verduzco</vt:lpstr>
    </vt:vector>
  </TitlesOfParts>
  <Company>Rice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CHBE 470: Process Dynamics and Control</dc:title>
  <dc:creator>Rafael Verduzco</dc:creator>
  <cp:lastModifiedBy>Rafael Verduzco</cp:lastModifiedBy>
  <cp:revision>41</cp:revision>
  <dcterms:created xsi:type="dcterms:W3CDTF">2021-07-24T23:29:15Z</dcterms:created>
  <dcterms:modified xsi:type="dcterms:W3CDTF">2022-08-19T19:20:53Z</dcterms:modified>
</cp:coreProperties>
</file>